
<file path=[Content_Types].xml><?xml version="1.0" encoding="utf-8"?>
<Types xmlns="http://schemas.openxmlformats.org/package/2006/content-types">
  <Default Extension="xml" ContentType="application/xml"/>
  <Default Extension="jpeg" ContentType="image/jpeg"/>
  <Default Extension="wdp" ContentType="image/vnd.ms-photo"/>
  <Default Extension="png" ContentType="image/pn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2" Type="http://schemas.openxmlformats.org/package/2006/relationships/metadata/core-properties" Target="docProps/core.xml"/><Relationship Id="rId3" Type="http://schemas.openxmlformats.org/officeDocument/2006/relationships/extended-properties" Target="docProps/app.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sldIdLst>
    <p:sldId id="256" r:id="rId2"/>
    <p:sldId id="257" r:id="rId3"/>
    <p:sldId id="262" r:id="rId4"/>
    <p:sldId id="293" r:id="rId5"/>
    <p:sldId id="258" r:id="rId6"/>
    <p:sldId id="260" r:id="rId7"/>
    <p:sldId id="263" r:id="rId8"/>
    <p:sldId id="290" r:id="rId9"/>
    <p:sldId id="289" r:id="rId10"/>
    <p:sldId id="291" r:id="rId11"/>
    <p:sldId id="292" r:id="rId12"/>
    <p:sldId id="294" r:id="rId13"/>
    <p:sldId id="261" r:id="rId14"/>
    <p:sldId id="266" r:id="rId15"/>
    <p:sldId id="259" r:id="rId16"/>
    <p:sldId id="265" r:id="rId17"/>
    <p:sldId id="264" r:id="rId18"/>
    <p:sldId id="268" r:id="rId19"/>
    <p:sldId id="270" r:id="rId20"/>
    <p:sldId id="269" r:id="rId21"/>
    <p:sldId id="276" r:id="rId22"/>
    <p:sldId id="275" r:id="rId23"/>
    <p:sldId id="277" r:id="rId24"/>
    <p:sldId id="273" r:id="rId25"/>
    <p:sldId id="274" r:id="rId26"/>
    <p:sldId id="278" r:id="rId27"/>
    <p:sldId id="279" r:id="rId28"/>
    <p:sldId id="280" r:id="rId29"/>
    <p:sldId id="281" r:id="rId30"/>
    <p:sldId id="282" r:id="rId31"/>
    <p:sldId id="283" r:id="rId32"/>
    <p:sldId id="285" r:id="rId33"/>
    <p:sldId id="284" r:id="rId34"/>
    <p:sldId id="286" r:id="rId35"/>
    <p:sldId id="287" r:id="rId3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150" d="100"/>
          <a:sy n="150" d="100"/>
        </p:scale>
        <p:origin x="-296" y="136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35" Type="http://schemas.openxmlformats.org/officeDocument/2006/relationships/slide" Target="slides/slide34.xml"/><Relationship Id="rId31" Type="http://schemas.openxmlformats.org/officeDocument/2006/relationships/slide" Target="slides/slide30.xml"/><Relationship Id="rId34" Type="http://schemas.openxmlformats.org/officeDocument/2006/relationships/slide" Target="slides/slide33.xml"/><Relationship Id="rId39" Type="http://schemas.openxmlformats.org/officeDocument/2006/relationships/viewProps" Target="viewProps.xml"/><Relationship Id="rId40" Type="http://schemas.openxmlformats.org/officeDocument/2006/relationships/theme" Target="theme/theme1.xml"/><Relationship Id="rId7" Type="http://schemas.openxmlformats.org/officeDocument/2006/relationships/slide" Target="slides/slide6.xml"/><Relationship Id="rId36" Type="http://schemas.openxmlformats.org/officeDocument/2006/relationships/slide" Target="slides/slide35.xml"/><Relationship Id="rId1" Type="http://schemas.openxmlformats.org/officeDocument/2006/relationships/slideMaster" Target="slideMasters/slideMaster1.xml"/><Relationship Id="rId24" Type="http://schemas.openxmlformats.org/officeDocument/2006/relationships/slide" Target="slides/slide23.xml"/><Relationship Id="rId25" Type="http://schemas.openxmlformats.org/officeDocument/2006/relationships/slide" Target="slides/slide24.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32" Type="http://schemas.openxmlformats.org/officeDocument/2006/relationships/slide" Target="slides/slide31.xml"/><Relationship Id="rId37" Type="http://schemas.openxmlformats.org/officeDocument/2006/relationships/printerSettings" Target="printerSettings/printerSettings1.bin"/><Relationship Id="rId12" Type="http://schemas.openxmlformats.org/officeDocument/2006/relationships/slide" Target="slides/slide11.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3" Type="http://schemas.openxmlformats.org/officeDocument/2006/relationships/slide" Target="slides/slide2.xml"/><Relationship Id="rId27" Type="http://schemas.openxmlformats.org/officeDocument/2006/relationships/slide" Target="slides/slide26.xml"/><Relationship Id="rId14" Type="http://schemas.openxmlformats.org/officeDocument/2006/relationships/slide" Target="slides/slide13.xml"/><Relationship Id="rId23" Type="http://schemas.openxmlformats.org/officeDocument/2006/relationships/slide" Target="slides/slide22.xml"/><Relationship Id="rId4" Type="http://schemas.openxmlformats.org/officeDocument/2006/relationships/slide" Target="slides/slide3.xml"/><Relationship Id="rId28" Type="http://schemas.openxmlformats.org/officeDocument/2006/relationships/slide" Target="slides/slide27.xml"/><Relationship Id="rId26" Type="http://schemas.openxmlformats.org/officeDocument/2006/relationships/slide" Target="slides/slide25.xml"/><Relationship Id="rId30" Type="http://schemas.openxmlformats.org/officeDocument/2006/relationships/slide" Target="slides/slide29.xml"/><Relationship Id="rId11" Type="http://schemas.openxmlformats.org/officeDocument/2006/relationships/slide" Target="slides/slide10.xml"/><Relationship Id="rId29" Type="http://schemas.openxmlformats.org/officeDocument/2006/relationships/slide" Target="slides/slide28.xml"/><Relationship Id="rId6" Type="http://schemas.openxmlformats.org/officeDocument/2006/relationships/slide" Target="slides/slide5.xml"/><Relationship Id="rId16" Type="http://schemas.openxmlformats.org/officeDocument/2006/relationships/slide" Target="slides/slide15.xml"/><Relationship Id="rId33" Type="http://schemas.openxmlformats.org/officeDocument/2006/relationships/slide" Target="slides/slide32.xml"/><Relationship Id="rId41"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19" Type="http://schemas.openxmlformats.org/officeDocument/2006/relationships/slide" Target="slides/slide18.xml"/><Relationship Id="rId38" Type="http://schemas.openxmlformats.org/officeDocument/2006/relationships/presProps" Target="presProps.xml"/><Relationship Id="rId20" Type="http://schemas.openxmlformats.org/officeDocument/2006/relationships/slide" Target="slides/slide19.xml"/><Relationship Id="rId22" Type="http://schemas.openxmlformats.org/officeDocument/2006/relationships/slide" Target="slides/slide21.xml"/><Relationship Id="rId21" Type="http://schemas.openxmlformats.org/officeDocument/2006/relationships/slide" Target="slides/slide20.xml"/><Relationship Id="rId2" Type="http://schemas.openxmlformats.org/officeDocument/2006/relationships/slide" Target="slides/slide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EDD1A29-35C1-B44B-934C-4A110D66AEF4}" type="doc">
      <dgm:prSet loTypeId="urn:microsoft.com/office/officeart/2005/8/layout/process1" loCatId="" qsTypeId="urn:microsoft.com/office/officeart/2005/8/quickstyle/simple4" qsCatId="simple" csTypeId="urn:microsoft.com/office/officeart/2005/8/colors/colorful1" csCatId="colorful" phldr="1"/>
      <dgm:spPr/>
      <dgm:t>
        <a:bodyPr/>
        <a:lstStyle/>
        <a:p>
          <a:endParaRPr lang="en-US"/>
        </a:p>
      </dgm:t>
    </dgm:pt>
    <dgm:pt modelId="{21441E60-216B-6844-92BD-CC5171057E3C}">
      <dgm:prSet phldrT="[Text]"/>
      <dgm:spPr/>
      <dgm:t>
        <a:bodyPr/>
        <a:lstStyle/>
        <a:p>
          <a:r>
            <a:rPr lang="en-US" dirty="0" smtClean="0"/>
            <a:t>Observer</a:t>
          </a:r>
          <a:endParaRPr lang="en-US" dirty="0"/>
        </a:p>
      </dgm:t>
    </dgm:pt>
    <dgm:pt modelId="{93D0A686-44B6-4448-9219-427AAF827DEA}" type="parTrans" cxnId="{C19283F5-CA18-794D-B6E7-ACB32FA73D64}">
      <dgm:prSet/>
      <dgm:spPr/>
      <dgm:t>
        <a:bodyPr/>
        <a:lstStyle/>
        <a:p>
          <a:endParaRPr lang="en-US"/>
        </a:p>
      </dgm:t>
    </dgm:pt>
    <dgm:pt modelId="{9F918C0C-AFAA-DD40-B4D3-0C3176CFB3A1}" type="sibTrans" cxnId="{C19283F5-CA18-794D-B6E7-ACB32FA73D64}">
      <dgm:prSet/>
      <dgm:spPr/>
      <dgm:t>
        <a:bodyPr/>
        <a:lstStyle/>
        <a:p>
          <a:endParaRPr lang="en-US"/>
        </a:p>
      </dgm:t>
    </dgm:pt>
    <dgm:pt modelId="{A1C1C9EC-11F5-524D-9556-A657707B78A9}">
      <dgm:prSet phldrT="[Text]"/>
      <dgm:spPr/>
      <dgm:t>
        <a:bodyPr/>
        <a:lstStyle/>
        <a:p>
          <a:r>
            <a:rPr lang="fr-FR" dirty="0" smtClean="0"/>
            <a:t>Regarder ce qui se passe... </a:t>
          </a:r>
          <a:endParaRPr lang="en-US" dirty="0"/>
        </a:p>
      </dgm:t>
    </dgm:pt>
    <dgm:pt modelId="{9DC4C6C3-A4B0-324D-AC19-BD7EB4605C2C}" type="parTrans" cxnId="{4AB8B990-7B6F-6844-BE99-7EE4DC56A269}">
      <dgm:prSet/>
      <dgm:spPr/>
      <dgm:t>
        <a:bodyPr/>
        <a:lstStyle/>
        <a:p>
          <a:endParaRPr lang="en-US"/>
        </a:p>
      </dgm:t>
    </dgm:pt>
    <dgm:pt modelId="{D63EE1EB-0EB2-1244-9718-60C005A9B8A3}" type="sibTrans" cxnId="{4AB8B990-7B6F-6844-BE99-7EE4DC56A269}">
      <dgm:prSet/>
      <dgm:spPr/>
      <dgm:t>
        <a:bodyPr/>
        <a:lstStyle/>
        <a:p>
          <a:endParaRPr lang="en-US"/>
        </a:p>
      </dgm:t>
    </dgm:pt>
    <dgm:pt modelId="{8EF88CC5-0103-2149-964E-5127EC282132}">
      <dgm:prSet phldrT="[Text]"/>
      <dgm:spPr/>
      <dgm:t>
        <a:bodyPr/>
        <a:lstStyle/>
        <a:p>
          <a:r>
            <a:rPr lang="en-US" dirty="0" err="1" smtClean="0"/>
            <a:t>Analyser</a:t>
          </a:r>
          <a:r>
            <a:rPr lang="en-US" dirty="0" smtClean="0"/>
            <a:t>/</a:t>
          </a:r>
          <a:r>
            <a:rPr lang="en-US" dirty="0" err="1" smtClean="0"/>
            <a:t>comprendre</a:t>
          </a:r>
          <a:endParaRPr lang="en-US" dirty="0"/>
        </a:p>
      </dgm:t>
    </dgm:pt>
    <dgm:pt modelId="{EFC5A868-D242-D349-98E4-C8EAAACDA702}" type="parTrans" cxnId="{5BF94F37-3ED6-3549-A409-DD305E43E550}">
      <dgm:prSet/>
      <dgm:spPr/>
      <dgm:t>
        <a:bodyPr/>
        <a:lstStyle/>
        <a:p>
          <a:endParaRPr lang="en-US"/>
        </a:p>
      </dgm:t>
    </dgm:pt>
    <dgm:pt modelId="{B7A3F1C9-0702-8F43-880B-02093A6C6C25}" type="sibTrans" cxnId="{5BF94F37-3ED6-3549-A409-DD305E43E550}">
      <dgm:prSet/>
      <dgm:spPr/>
      <dgm:t>
        <a:bodyPr/>
        <a:lstStyle/>
        <a:p>
          <a:endParaRPr lang="en-US"/>
        </a:p>
      </dgm:t>
    </dgm:pt>
    <dgm:pt modelId="{E79C1BFD-09C4-0F4F-AB59-88272E110333}">
      <dgm:prSet phldrT="[Text]"/>
      <dgm:spPr/>
      <dgm:t>
        <a:bodyPr/>
        <a:lstStyle/>
        <a:p>
          <a:r>
            <a:rPr lang="fr-FR" dirty="0" smtClean="0"/>
            <a:t>Expliquer les  </a:t>
          </a:r>
          <a:r>
            <a:rPr lang="fr-FR" dirty="0" err="1" smtClean="0"/>
            <a:t>observaions</a:t>
          </a:r>
          <a:endParaRPr lang="en-US" dirty="0"/>
        </a:p>
      </dgm:t>
    </dgm:pt>
    <dgm:pt modelId="{C64D4E23-D7A4-334A-A0AD-84EE591DB944}" type="parTrans" cxnId="{AD175BD5-A845-C848-A439-6F2620692358}">
      <dgm:prSet/>
      <dgm:spPr/>
      <dgm:t>
        <a:bodyPr/>
        <a:lstStyle/>
        <a:p>
          <a:endParaRPr lang="en-US"/>
        </a:p>
      </dgm:t>
    </dgm:pt>
    <dgm:pt modelId="{E00F2E19-7CE6-9B40-B869-7E9F3112EAD4}" type="sibTrans" cxnId="{AD175BD5-A845-C848-A439-6F2620692358}">
      <dgm:prSet/>
      <dgm:spPr/>
      <dgm:t>
        <a:bodyPr/>
        <a:lstStyle/>
        <a:p>
          <a:endParaRPr lang="en-US"/>
        </a:p>
      </dgm:t>
    </dgm:pt>
    <dgm:pt modelId="{412D5841-F03C-5546-B14E-383D2CA32C31}">
      <dgm:prSet phldrT="[Text]"/>
      <dgm:spPr/>
      <dgm:t>
        <a:bodyPr/>
        <a:lstStyle/>
        <a:p>
          <a:r>
            <a:rPr lang="en-US" dirty="0" smtClean="0"/>
            <a:t>Emergence des notions et application</a:t>
          </a:r>
          <a:endParaRPr lang="en-US" dirty="0"/>
        </a:p>
      </dgm:t>
    </dgm:pt>
    <dgm:pt modelId="{1358ED8B-62A4-0745-8E05-E1C54509C25D}" type="parTrans" cxnId="{D4938963-7AB9-834F-A2F0-96F07FD89DAD}">
      <dgm:prSet/>
      <dgm:spPr/>
      <dgm:t>
        <a:bodyPr/>
        <a:lstStyle/>
        <a:p>
          <a:endParaRPr lang="en-US"/>
        </a:p>
      </dgm:t>
    </dgm:pt>
    <dgm:pt modelId="{D0E1B6FE-BC24-4E4D-BDB0-12086715113C}" type="sibTrans" cxnId="{D4938963-7AB9-834F-A2F0-96F07FD89DAD}">
      <dgm:prSet/>
      <dgm:spPr/>
      <dgm:t>
        <a:bodyPr/>
        <a:lstStyle/>
        <a:p>
          <a:endParaRPr lang="en-US"/>
        </a:p>
      </dgm:t>
    </dgm:pt>
    <dgm:pt modelId="{B6A19292-9255-6842-871B-9A1B95117650}">
      <dgm:prSet phldrT="[Text]"/>
      <dgm:spPr/>
      <dgm:t>
        <a:bodyPr/>
        <a:lstStyle/>
        <a:p>
          <a:r>
            <a:rPr lang="en-US" dirty="0" err="1" smtClean="0"/>
            <a:t>Valider</a:t>
          </a:r>
          <a:r>
            <a:rPr lang="en-US" dirty="0" smtClean="0"/>
            <a:t> les concepts</a:t>
          </a:r>
          <a:endParaRPr lang="en-US" dirty="0"/>
        </a:p>
      </dgm:t>
    </dgm:pt>
    <dgm:pt modelId="{A852CB07-4597-B54C-9F64-2AB6EE4C6035}" type="parTrans" cxnId="{FF97A1BD-3D58-634B-8417-8101283AB60E}">
      <dgm:prSet/>
      <dgm:spPr/>
      <dgm:t>
        <a:bodyPr/>
        <a:lstStyle/>
        <a:p>
          <a:endParaRPr lang="en-US"/>
        </a:p>
      </dgm:t>
    </dgm:pt>
    <dgm:pt modelId="{2DEA807D-E6FF-914D-8E00-B7B3B9A1F1F6}" type="sibTrans" cxnId="{FF97A1BD-3D58-634B-8417-8101283AB60E}">
      <dgm:prSet/>
      <dgm:spPr/>
      <dgm:t>
        <a:bodyPr/>
        <a:lstStyle/>
        <a:p>
          <a:endParaRPr lang="en-US"/>
        </a:p>
      </dgm:t>
    </dgm:pt>
    <dgm:pt modelId="{9DB2F832-8029-DE4C-B4C9-F55F90D67E68}">
      <dgm:prSet phldrT="[Text]"/>
      <dgm:spPr/>
      <dgm:t>
        <a:bodyPr/>
        <a:lstStyle/>
        <a:p>
          <a:r>
            <a:rPr lang="en-US" dirty="0" err="1" smtClean="0"/>
            <a:t>Réinvestir</a:t>
          </a:r>
          <a:r>
            <a:rPr lang="en-US" dirty="0" smtClean="0"/>
            <a:t> les </a:t>
          </a:r>
          <a:r>
            <a:rPr lang="en-US" dirty="0" err="1" smtClean="0"/>
            <a:t>connaissances</a:t>
          </a:r>
          <a:endParaRPr lang="en-US" dirty="0"/>
        </a:p>
      </dgm:t>
    </dgm:pt>
    <dgm:pt modelId="{EEA413D6-3EF6-2346-AACE-CC443838B9FF}" type="parTrans" cxnId="{00517235-1BEC-9941-860B-89F789D87440}">
      <dgm:prSet/>
      <dgm:spPr/>
      <dgm:t>
        <a:bodyPr/>
        <a:lstStyle/>
        <a:p>
          <a:endParaRPr lang="en-US"/>
        </a:p>
      </dgm:t>
    </dgm:pt>
    <dgm:pt modelId="{4F35E3B2-1EAD-F647-87C0-3A88B5616225}" type="sibTrans" cxnId="{00517235-1BEC-9941-860B-89F789D87440}">
      <dgm:prSet/>
      <dgm:spPr/>
      <dgm:t>
        <a:bodyPr/>
        <a:lstStyle/>
        <a:p>
          <a:endParaRPr lang="en-US"/>
        </a:p>
      </dgm:t>
    </dgm:pt>
    <dgm:pt modelId="{19BFA510-C828-1B4E-92A5-BF81DEB2FFD0}">
      <dgm:prSet phldrT="[Text]"/>
      <dgm:spPr/>
      <dgm:t>
        <a:bodyPr/>
        <a:lstStyle/>
        <a:p>
          <a:r>
            <a:rPr lang="fr-FR" dirty="0" smtClean="0"/>
            <a:t>Observer... </a:t>
          </a:r>
          <a:endParaRPr lang="en-US" dirty="0"/>
        </a:p>
      </dgm:t>
    </dgm:pt>
    <dgm:pt modelId="{3CDD0B0D-4EDC-A449-874E-1C1ADCC516DB}" type="parTrans" cxnId="{6559E2BE-CFE2-5B44-B9EF-2666A7FDB8DE}">
      <dgm:prSet/>
      <dgm:spPr/>
      <dgm:t>
        <a:bodyPr/>
        <a:lstStyle/>
        <a:p>
          <a:endParaRPr lang="fr-FR"/>
        </a:p>
      </dgm:t>
    </dgm:pt>
    <dgm:pt modelId="{3B4F76C9-F26E-564A-8AFC-879081D10B82}" type="sibTrans" cxnId="{6559E2BE-CFE2-5B44-B9EF-2666A7FDB8DE}">
      <dgm:prSet/>
      <dgm:spPr/>
      <dgm:t>
        <a:bodyPr/>
        <a:lstStyle/>
        <a:p>
          <a:endParaRPr lang="fr-FR"/>
        </a:p>
      </dgm:t>
    </dgm:pt>
    <dgm:pt modelId="{6AE76DD3-A913-F844-AB1A-9A329161A510}">
      <dgm:prSet phldrT="[Text]"/>
      <dgm:spPr/>
      <dgm:t>
        <a:bodyPr/>
        <a:lstStyle/>
        <a:p>
          <a:r>
            <a:rPr lang="en-US" dirty="0" err="1" smtClean="0"/>
            <a:t>Ê</a:t>
          </a:r>
          <a:r>
            <a:rPr lang="fr-FR" dirty="0" err="1" smtClean="0"/>
            <a:t>tre</a:t>
          </a:r>
          <a:r>
            <a:rPr lang="fr-FR" dirty="0" smtClean="0"/>
            <a:t> attentif...</a:t>
          </a:r>
          <a:endParaRPr lang="en-US" dirty="0"/>
        </a:p>
      </dgm:t>
    </dgm:pt>
    <dgm:pt modelId="{7118B82F-938D-3148-9B48-FCB426CEAA58}" type="parTrans" cxnId="{D3E80D7E-7032-6341-A9B4-9EB8EA41155D}">
      <dgm:prSet/>
      <dgm:spPr/>
      <dgm:t>
        <a:bodyPr/>
        <a:lstStyle/>
        <a:p>
          <a:endParaRPr lang="fr-FR"/>
        </a:p>
      </dgm:t>
    </dgm:pt>
    <dgm:pt modelId="{00608BC4-4CC5-BE40-8CC6-385F713C4562}" type="sibTrans" cxnId="{D3E80D7E-7032-6341-A9B4-9EB8EA41155D}">
      <dgm:prSet/>
      <dgm:spPr/>
      <dgm:t>
        <a:bodyPr/>
        <a:lstStyle/>
        <a:p>
          <a:endParaRPr lang="fr-FR"/>
        </a:p>
      </dgm:t>
    </dgm:pt>
    <dgm:pt modelId="{81E27618-4A84-AC4F-9538-01A9102D2C46}">
      <dgm:prSet phldrT="[Text]"/>
      <dgm:spPr/>
      <dgm:t>
        <a:bodyPr/>
        <a:lstStyle/>
        <a:p>
          <a:r>
            <a:rPr lang="en-US" dirty="0" err="1" smtClean="0"/>
            <a:t>Organiser</a:t>
          </a:r>
          <a:r>
            <a:rPr lang="en-US" dirty="0" smtClean="0"/>
            <a:t> les </a:t>
          </a:r>
          <a:r>
            <a:rPr lang="en-US" dirty="0" err="1" smtClean="0"/>
            <a:t>idées</a:t>
          </a:r>
          <a:r>
            <a:rPr lang="en-US" dirty="0" smtClean="0"/>
            <a:t>.</a:t>
          </a:r>
          <a:endParaRPr lang="en-US" dirty="0"/>
        </a:p>
      </dgm:t>
    </dgm:pt>
    <dgm:pt modelId="{00A0D40E-D08C-4545-A7DF-BEA473BC13A7}" type="parTrans" cxnId="{F905654A-3DF3-374D-B83B-08082C588461}">
      <dgm:prSet/>
      <dgm:spPr/>
      <dgm:t>
        <a:bodyPr/>
        <a:lstStyle/>
        <a:p>
          <a:endParaRPr lang="fr-FR"/>
        </a:p>
      </dgm:t>
    </dgm:pt>
    <dgm:pt modelId="{D8D48FFE-586B-E443-B4B0-3C55AEA159C9}" type="sibTrans" cxnId="{F905654A-3DF3-374D-B83B-08082C588461}">
      <dgm:prSet/>
      <dgm:spPr/>
      <dgm:t>
        <a:bodyPr/>
        <a:lstStyle/>
        <a:p>
          <a:endParaRPr lang="fr-FR"/>
        </a:p>
      </dgm:t>
    </dgm:pt>
    <dgm:pt modelId="{3A14D484-6453-5143-AC03-0E9DD5CF96FD}">
      <dgm:prSet phldrT="[Text]"/>
      <dgm:spPr/>
      <dgm:t>
        <a:bodyPr/>
        <a:lstStyle/>
        <a:p>
          <a:r>
            <a:rPr lang="fr-FR" dirty="0" smtClean="0"/>
            <a:t>Proposer des lois, des règles, des définitions de concepts.</a:t>
          </a:r>
        </a:p>
      </dgm:t>
    </dgm:pt>
    <dgm:pt modelId="{4E4E9CB8-42B9-E144-A584-542985457A62}" type="parTrans" cxnId="{450A1AA5-6796-984B-8D02-C8BD8A6D5DB5}">
      <dgm:prSet/>
      <dgm:spPr/>
      <dgm:t>
        <a:bodyPr/>
        <a:lstStyle/>
        <a:p>
          <a:endParaRPr lang="fr-FR"/>
        </a:p>
      </dgm:t>
    </dgm:pt>
    <dgm:pt modelId="{556D9D60-800F-5A44-97D5-9AFC818819F8}" type="sibTrans" cxnId="{450A1AA5-6796-984B-8D02-C8BD8A6D5DB5}">
      <dgm:prSet/>
      <dgm:spPr/>
      <dgm:t>
        <a:bodyPr/>
        <a:lstStyle/>
        <a:p>
          <a:endParaRPr lang="fr-FR"/>
        </a:p>
      </dgm:t>
    </dgm:pt>
    <dgm:pt modelId="{A5AD9B35-A2E0-F548-84EC-FF6CC562E0D2}">
      <dgm:prSet phldrT="[Text]"/>
      <dgm:spPr/>
      <dgm:t>
        <a:bodyPr/>
        <a:lstStyle/>
        <a:p>
          <a:r>
            <a:rPr lang="en-US" dirty="0" err="1" smtClean="0"/>
            <a:t>Appliquer</a:t>
          </a:r>
          <a:r>
            <a:rPr lang="en-US" dirty="0" smtClean="0"/>
            <a:t> les </a:t>
          </a:r>
          <a:r>
            <a:rPr lang="en-US" dirty="0" err="1" smtClean="0"/>
            <a:t>savoirs</a:t>
          </a:r>
          <a:endParaRPr lang="en-US" dirty="0"/>
        </a:p>
      </dgm:t>
    </dgm:pt>
    <dgm:pt modelId="{DB6B97BA-97D4-2145-B761-BB045D94EB9C}" type="parTrans" cxnId="{68930BF6-4B2B-AB4E-8C94-47051C50119F}">
      <dgm:prSet/>
      <dgm:spPr/>
      <dgm:t>
        <a:bodyPr/>
        <a:lstStyle/>
        <a:p>
          <a:endParaRPr lang="fr-FR"/>
        </a:p>
      </dgm:t>
    </dgm:pt>
    <dgm:pt modelId="{91AD7BD6-56A8-6D4B-97AD-5C863D49D7EA}" type="sibTrans" cxnId="{68930BF6-4B2B-AB4E-8C94-47051C50119F}">
      <dgm:prSet/>
      <dgm:spPr/>
      <dgm:t>
        <a:bodyPr/>
        <a:lstStyle/>
        <a:p>
          <a:endParaRPr lang="fr-FR"/>
        </a:p>
      </dgm:t>
    </dgm:pt>
    <dgm:pt modelId="{21F004A6-0205-4248-B6D2-D32304408FD6}" type="pres">
      <dgm:prSet presAssocID="{9EDD1A29-35C1-B44B-934C-4A110D66AEF4}" presName="Name0" presStyleCnt="0">
        <dgm:presLayoutVars>
          <dgm:dir/>
          <dgm:resizeHandles val="exact"/>
        </dgm:presLayoutVars>
      </dgm:prSet>
      <dgm:spPr/>
      <dgm:t>
        <a:bodyPr/>
        <a:lstStyle/>
        <a:p>
          <a:endParaRPr lang="fr-FR"/>
        </a:p>
      </dgm:t>
    </dgm:pt>
    <dgm:pt modelId="{51519508-303C-3246-BBFC-58D9A175287F}" type="pres">
      <dgm:prSet presAssocID="{21441E60-216B-6844-92BD-CC5171057E3C}" presName="node" presStyleLbl="node1" presStyleIdx="0" presStyleCnt="3">
        <dgm:presLayoutVars>
          <dgm:bulletEnabled val="1"/>
        </dgm:presLayoutVars>
      </dgm:prSet>
      <dgm:spPr/>
      <dgm:t>
        <a:bodyPr/>
        <a:lstStyle/>
        <a:p>
          <a:endParaRPr lang="fr-FR"/>
        </a:p>
      </dgm:t>
    </dgm:pt>
    <dgm:pt modelId="{253197AA-F75B-6747-AFEB-E665CE3D2E13}" type="pres">
      <dgm:prSet presAssocID="{9F918C0C-AFAA-DD40-B4D3-0C3176CFB3A1}" presName="sibTrans" presStyleLbl="sibTrans2D1" presStyleIdx="0" presStyleCnt="2"/>
      <dgm:spPr/>
      <dgm:t>
        <a:bodyPr/>
        <a:lstStyle/>
        <a:p>
          <a:endParaRPr lang="fr-FR"/>
        </a:p>
      </dgm:t>
    </dgm:pt>
    <dgm:pt modelId="{B2ED66C1-A523-344A-A6B7-4800106CB6E9}" type="pres">
      <dgm:prSet presAssocID="{9F918C0C-AFAA-DD40-B4D3-0C3176CFB3A1}" presName="connectorText" presStyleLbl="sibTrans2D1" presStyleIdx="0" presStyleCnt="2"/>
      <dgm:spPr/>
      <dgm:t>
        <a:bodyPr/>
        <a:lstStyle/>
        <a:p>
          <a:endParaRPr lang="fr-FR"/>
        </a:p>
      </dgm:t>
    </dgm:pt>
    <dgm:pt modelId="{42C402DD-98ED-104F-9502-DB69AD47DE23}" type="pres">
      <dgm:prSet presAssocID="{8EF88CC5-0103-2149-964E-5127EC282132}" presName="node" presStyleLbl="node1" presStyleIdx="1" presStyleCnt="3">
        <dgm:presLayoutVars>
          <dgm:bulletEnabled val="1"/>
        </dgm:presLayoutVars>
      </dgm:prSet>
      <dgm:spPr/>
      <dgm:t>
        <a:bodyPr/>
        <a:lstStyle/>
        <a:p>
          <a:endParaRPr lang="fr-FR"/>
        </a:p>
      </dgm:t>
    </dgm:pt>
    <dgm:pt modelId="{3BA32B15-0383-7346-9A84-35A27C02441D}" type="pres">
      <dgm:prSet presAssocID="{B7A3F1C9-0702-8F43-880B-02093A6C6C25}" presName="sibTrans" presStyleLbl="sibTrans2D1" presStyleIdx="1" presStyleCnt="2"/>
      <dgm:spPr/>
      <dgm:t>
        <a:bodyPr/>
        <a:lstStyle/>
        <a:p>
          <a:endParaRPr lang="fr-FR"/>
        </a:p>
      </dgm:t>
    </dgm:pt>
    <dgm:pt modelId="{2D5F251E-4760-4446-BC9B-AA50FEED241B}" type="pres">
      <dgm:prSet presAssocID="{B7A3F1C9-0702-8F43-880B-02093A6C6C25}" presName="connectorText" presStyleLbl="sibTrans2D1" presStyleIdx="1" presStyleCnt="2"/>
      <dgm:spPr/>
      <dgm:t>
        <a:bodyPr/>
        <a:lstStyle/>
        <a:p>
          <a:endParaRPr lang="fr-FR"/>
        </a:p>
      </dgm:t>
    </dgm:pt>
    <dgm:pt modelId="{416C45C4-C3BC-AA43-A5C3-061897B71A20}" type="pres">
      <dgm:prSet presAssocID="{412D5841-F03C-5546-B14E-383D2CA32C31}" presName="node" presStyleLbl="node1" presStyleIdx="2" presStyleCnt="3">
        <dgm:presLayoutVars>
          <dgm:bulletEnabled val="1"/>
        </dgm:presLayoutVars>
      </dgm:prSet>
      <dgm:spPr/>
      <dgm:t>
        <a:bodyPr/>
        <a:lstStyle/>
        <a:p>
          <a:endParaRPr lang="fr-FR"/>
        </a:p>
      </dgm:t>
    </dgm:pt>
  </dgm:ptLst>
  <dgm:cxnLst>
    <dgm:cxn modelId="{7748CFDB-2258-9041-8E50-4991076DE654}" type="presOf" srcId="{9DB2F832-8029-DE4C-B4C9-F55F90D67E68}" destId="{416C45C4-C3BC-AA43-A5C3-061897B71A20}" srcOrd="0" destOrd="3" presId="urn:microsoft.com/office/officeart/2005/8/layout/process1"/>
    <dgm:cxn modelId="{2CA43A9D-D4F4-C74D-BB59-0EAD52B1C3C7}" type="presOf" srcId="{B7A3F1C9-0702-8F43-880B-02093A6C6C25}" destId="{3BA32B15-0383-7346-9A84-35A27C02441D}" srcOrd="0" destOrd="0" presId="urn:microsoft.com/office/officeart/2005/8/layout/process1"/>
    <dgm:cxn modelId="{4AB8B990-7B6F-6844-BE99-7EE4DC56A269}" srcId="{21441E60-216B-6844-92BD-CC5171057E3C}" destId="{A1C1C9EC-11F5-524D-9556-A657707B78A9}" srcOrd="0" destOrd="0" parTransId="{9DC4C6C3-A4B0-324D-AC19-BD7EB4605C2C}" sibTransId="{D63EE1EB-0EB2-1244-9718-60C005A9B8A3}"/>
    <dgm:cxn modelId="{8E96375B-1093-3246-B654-756A42503AC9}" type="presOf" srcId="{19BFA510-C828-1B4E-92A5-BF81DEB2FFD0}" destId="{51519508-303C-3246-BBFC-58D9A175287F}" srcOrd="0" destOrd="2" presId="urn:microsoft.com/office/officeart/2005/8/layout/process1"/>
    <dgm:cxn modelId="{6C569B12-63EE-314C-A1B7-26A69FB9FD5E}" type="presOf" srcId="{E79C1BFD-09C4-0F4F-AB59-88272E110333}" destId="{42C402DD-98ED-104F-9502-DB69AD47DE23}" srcOrd="0" destOrd="2" presId="urn:microsoft.com/office/officeart/2005/8/layout/process1"/>
    <dgm:cxn modelId="{F905654A-3DF3-374D-B83B-08082C588461}" srcId="{8EF88CC5-0103-2149-964E-5127EC282132}" destId="{81E27618-4A84-AC4F-9538-01A9102D2C46}" srcOrd="0" destOrd="0" parTransId="{00A0D40E-D08C-4545-A7DF-BEA473BC13A7}" sibTransId="{D8D48FFE-586B-E443-B4B0-3C55AEA159C9}"/>
    <dgm:cxn modelId="{D4938963-7AB9-834F-A2F0-96F07FD89DAD}" srcId="{9EDD1A29-35C1-B44B-934C-4A110D66AEF4}" destId="{412D5841-F03C-5546-B14E-383D2CA32C31}" srcOrd="2" destOrd="0" parTransId="{1358ED8B-62A4-0745-8E05-E1C54509C25D}" sibTransId="{D0E1B6FE-BC24-4E4D-BDB0-12086715113C}"/>
    <dgm:cxn modelId="{1AD9AE27-A0EE-304B-AAE9-5FE9649FAC2E}" type="presOf" srcId="{B7A3F1C9-0702-8F43-880B-02093A6C6C25}" destId="{2D5F251E-4760-4446-BC9B-AA50FEED241B}" srcOrd="1" destOrd="0" presId="urn:microsoft.com/office/officeart/2005/8/layout/process1"/>
    <dgm:cxn modelId="{827B7BC7-C51E-B44D-8527-800742B2AD7E}" type="presOf" srcId="{B6A19292-9255-6842-871B-9A1B95117650}" destId="{416C45C4-C3BC-AA43-A5C3-061897B71A20}" srcOrd="0" destOrd="1" presId="urn:microsoft.com/office/officeart/2005/8/layout/process1"/>
    <dgm:cxn modelId="{63AA610F-3CDF-8744-A7ED-6F436E3DFA4D}" type="presOf" srcId="{8EF88CC5-0103-2149-964E-5127EC282132}" destId="{42C402DD-98ED-104F-9502-DB69AD47DE23}" srcOrd="0" destOrd="0" presId="urn:microsoft.com/office/officeart/2005/8/layout/process1"/>
    <dgm:cxn modelId="{8672A35C-D220-DF4B-8E1E-93DEEB35704E}" type="presOf" srcId="{9F918C0C-AFAA-DD40-B4D3-0C3176CFB3A1}" destId="{B2ED66C1-A523-344A-A6B7-4800106CB6E9}" srcOrd="1" destOrd="0" presId="urn:microsoft.com/office/officeart/2005/8/layout/process1"/>
    <dgm:cxn modelId="{11E89B03-13B9-CB47-9A55-C5028F56DF33}" type="presOf" srcId="{6AE76DD3-A913-F844-AB1A-9A329161A510}" destId="{51519508-303C-3246-BBFC-58D9A175287F}" srcOrd="0" destOrd="3" presId="urn:microsoft.com/office/officeart/2005/8/layout/process1"/>
    <dgm:cxn modelId="{C19283F5-CA18-794D-B6E7-ACB32FA73D64}" srcId="{9EDD1A29-35C1-B44B-934C-4A110D66AEF4}" destId="{21441E60-216B-6844-92BD-CC5171057E3C}" srcOrd="0" destOrd="0" parTransId="{93D0A686-44B6-4448-9219-427AAF827DEA}" sibTransId="{9F918C0C-AFAA-DD40-B4D3-0C3176CFB3A1}"/>
    <dgm:cxn modelId="{A3B6EEA5-04F4-C64E-A5B5-3D4A02C066E3}" type="presOf" srcId="{81E27618-4A84-AC4F-9538-01A9102D2C46}" destId="{42C402DD-98ED-104F-9502-DB69AD47DE23}" srcOrd="0" destOrd="1" presId="urn:microsoft.com/office/officeart/2005/8/layout/process1"/>
    <dgm:cxn modelId="{6559E2BE-CFE2-5B44-B9EF-2666A7FDB8DE}" srcId="{21441E60-216B-6844-92BD-CC5171057E3C}" destId="{19BFA510-C828-1B4E-92A5-BF81DEB2FFD0}" srcOrd="1" destOrd="0" parTransId="{3CDD0B0D-4EDC-A449-874E-1C1ADCC516DB}" sibTransId="{3B4F76C9-F26E-564A-8AFC-879081D10B82}"/>
    <dgm:cxn modelId="{00517235-1BEC-9941-860B-89F789D87440}" srcId="{412D5841-F03C-5546-B14E-383D2CA32C31}" destId="{9DB2F832-8029-DE4C-B4C9-F55F90D67E68}" srcOrd="2" destOrd="0" parTransId="{EEA413D6-3EF6-2346-AACE-CC443838B9FF}" sibTransId="{4F35E3B2-1EAD-F647-87C0-3A88B5616225}"/>
    <dgm:cxn modelId="{FF97A1BD-3D58-634B-8417-8101283AB60E}" srcId="{412D5841-F03C-5546-B14E-383D2CA32C31}" destId="{B6A19292-9255-6842-871B-9A1B95117650}" srcOrd="0" destOrd="0" parTransId="{A852CB07-4597-B54C-9F64-2AB6EE4C6035}" sibTransId="{2DEA807D-E6FF-914D-8E00-B7B3B9A1F1F6}"/>
    <dgm:cxn modelId="{68930BF6-4B2B-AB4E-8C94-47051C50119F}" srcId="{412D5841-F03C-5546-B14E-383D2CA32C31}" destId="{A5AD9B35-A2E0-F548-84EC-FF6CC562E0D2}" srcOrd="1" destOrd="0" parTransId="{DB6B97BA-97D4-2145-B761-BB045D94EB9C}" sibTransId="{91AD7BD6-56A8-6D4B-97AD-5C863D49D7EA}"/>
    <dgm:cxn modelId="{D3E80D7E-7032-6341-A9B4-9EB8EA41155D}" srcId="{21441E60-216B-6844-92BD-CC5171057E3C}" destId="{6AE76DD3-A913-F844-AB1A-9A329161A510}" srcOrd="2" destOrd="0" parTransId="{7118B82F-938D-3148-9B48-FCB426CEAA58}" sibTransId="{00608BC4-4CC5-BE40-8CC6-385F713C4562}"/>
    <dgm:cxn modelId="{AD175BD5-A845-C848-A439-6F2620692358}" srcId="{8EF88CC5-0103-2149-964E-5127EC282132}" destId="{E79C1BFD-09C4-0F4F-AB59-88272E110333}" srcOrd="1" destOrd="0" parTransId="{C64D4E23-D7A4-334A-A0AD-84EE591DB944}" sibTransId="{E00F2E19-7CE6-9B40-B869-7E9F3112EAD4}"/>
    <dgm:cxn modelId="{07AEE467-1F18-F645-9197-77F48A54736F}" type="presOf" srcId="{A1C1C9EC-11F5-524D-9556-A657707B78A9}" destId="{51519508-303C-3246-BBFC-58D9A175287F}" srcOrd="0" destOrd="1" presId="urn:microsoft.com/office/officeart/2005/8/layout/process1"/>
    <dgm:cxn modelId="{450A1AA5-6796-984B-8D02-C8BD8A6D5DB5}" srcId="{8EF88CC5-0103-2149-964E-5127EC282132}" destId="{3A14D484-6453-5143-AC03-0E9DD5CF96FD}" srcOrd="2" destOrd="0" parTransId="{4E4E9CB8-42B9-E144-A584-542985457A62}" sibTransId="{556D9D60-800F-5A44-97D5-9AFC818819F8}"/>
    <dgm:cxn modelId="{D1BEC32C-BEAA-7D42-83B7-0AC8BD60C911}" type="presOf" srcId="{412D5841-F03C-5546-B14E-383D2CA32C31}" destId="{416C45C4-C3BC-AA43-A5C3-061897B71A20}" srcOrd="0" destOrd="0" presId="urn:microsoft.com/office/officeart/2005/8/layout/process1"/>
    <dgm:cxn modelId="{84389B63-FC38-B343-8651-2B6FB70032EC}" type="presOf" srcId="{A5AD9B35-A2E0-F548-84EC-FF6CC562E0D2}" destId="{416C45C4-C3BC-AA43-A5C3-061897B71A20}" srcOrd="0" destOrd="2" presId="urn:microsoft.com/office/officeart/2005/8/layout/process1"/>
    <dgm:cxn modelId="{47BD87F4-29B2-984F-A8EC-37F063171214}" type="presOf" srcId="{9EDD1A29-35C1-B44B-934C-4A110D66AEF4}" destId="{21F004A6-0205-4248-B6D2-D32304408FD6}" srcOrd="0" destOrd="0" presId="urn:microsoft.com/office/officeart/2005/8/layout/process1"/>
    <dgm:cxn modelId="{5BF94F37-3ED6-3549-A409-DD305E43E550}" srcId="{9EDD1A29-35C1-B44B-934C-4A110D66AEF4}" destId="{8EF88CC5-0103-2149-964E-5127EC282132}" srcOrd="1" destOrd="0" parTransId="{EFC5A868-D242-D349-98E4-C8EAAACDA702}" sibTransId="{B7A3F1C9-0702-8F43-880B-02093A6C6C25}"/>
    <dgm:cxn modelId="{3581633A-AC2A-4A4E-930E-BC43D9A8456A}" type="presOf" srcId="{3A14D484-6453-5143-AC03-0E9DD5CF96FD}" destId="{42C402DD-98ED-104F-9502-DB69AD47DE23}" srcOrd="0" destOrd="3" presId="urn:microsoft.com/office/officeart/2005/8/layout/process1"/>
    <dgm:cxn modelId="{EAADE328-DEF1-2C43-B5EE-BAE59C3FF002}" type="presOf" srcId="{9F918C0C-AFAA-DD40-B4D3-0C3176CFB3A1}" destId="{253197AA-F75B-6747-AFEB-E665CE3D2E13}" srcOrd="0" destOrd="0" presId="urn:microsoft.com/office/officeart/2005/8/layout/process1"/>
    <dgm:cxn modelId="{41766F8B-E42E-6C4F-9A40-367730A980C5}" type="presOf" srcId="{21441E60-216B-6844-92BD-CC5171057E3C}" destId="{51519508-303C-3246-BBFC-58D9A175287F}" srcOrd="0" destOrd="0" presId="urn:microsoft.com/office/officeart/2005/8/layout/process1"/>
    <dgm:cxn modelId="{A72246F6-8A05-8F46-9681-C8A9420271AA}" type="presParOf" srcId="{21F004A6-0205-4248-B6D2-D32304408FD6}" destId="{51519508-303C-3246-BBFC-58D9A175287F}" srcOrd="0" destOrd="0" presId="urn:microsoft.com/office/officeart/2005/8/layout/process1"/>
    <dgm:cxn modelId="{35670251-3894-874C-990A-4A2BF7F94914}" type="presParOf" srcId="{21F004A6-0205-4248-B6D2-D32304408FD6}" destId="{253197AA-F75B-6747-AFEB-E665CE3D2E13}" srcOrd="1" destOrd="0" presId="urn:microsoft.com/office/officeart/2005/8/layout/process1"/>
    <dgm:cxn modelId="{CF279E27-CD1A-654E-A3DD-1E732BB89C7B}" type="presParOf" srcId="{253197AA-F75B-6747-AFEB-E665CE3D2E13}" destId="{B2ED66C1-A523-344A-A6B7-4800106CB6E9}" srcOrd="0" destOrd="0" presId="urn:microsoft.com/office/officeart/2005/8/layout/process1"/>
    <dgm:cxn modelId="{D04A4EE6-C141-BF43-A4F5-491649163E00}" type="presParOf" srcId="{21F004A6-0205-4248-B6D2-D32304408FD6}" destId="{42C402DD-98ED-104F-9502-DB69AD47DE23}" srcOrd="2" destOrd="0" presId="urn:microsoft.com/office/officeart/2005/8/layout/process1"/>
    <dgm:cxn modelId="{9E38CFC2-6F2F-914D-88C1-B9C202C8B810}" type="presParOf" srcId="{21F004A6-0205-4248-B6D2-D32304408FD6}" destId="{3BA32B15-0383-7346-9A84-35A27C02441D}" srcOrd="3" destOrd="0" presId="urn:microsoft.com/office/officeart/2005/8/layout/process1"/>
    <dgm:cxn modelId="{3C0796AA-5001-B943-AA74-3F90478301FB}" type="presParOf" srcId="{3BA32B15-0383-7346-9A84-35A27C02441D}" destId="{2D5F251E-4760-4446-BC9B-AA50FEED241B}" srcOrd="0" destOrd="0" presId="urn:microsoft.com/office/officeart/2005/8/layout/process1"/>
    <dgm:cxn modelId="{E16F0BFE-0120-3E43-BC0F-42E287768028}" type="presParOf" srcId="{21F004A6-0205-4248-B6D2-D32304408FD6}" destId="{416C45C4-C3BC-AA43-A5C3-061897B71A20}" srcOrd="4"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1519508-303C-3246-BBFC-58D9A175287F}">
      <dsp:nvSpPr>
        <dsp:cNvPr id="0" name=""/>
        <dsp:cNvSpPr/>
      </dsp:nvSpPr>
      <dsp:spPr>
        <a:xfrm>
          <a:off x="5357" y="881626"/>
          <a:ext cx="1601390" cy="2300747"/>
        </a:xfrm>
        <a:prstGeom prst="roundRect">
          <a:avLst>
            <a:gd name="adj" fmla="val 10000"/>
          </a:avLst>
        </a:prstGeom>
        <a:gradFill rotWithShape="0">
          <a:gsLst>
            <a:gs pos="0">
              <a:schemeClr val="accent2">
                <a:hueOff val="0"/>
                <a:satOff val="0"/>
                <a:lumOff val="0"/>
                <a:alphaOff val="0"/>
                <a:shade val="40000"/>
                <a:alpha val="100000"/>
                <a:satMod val="150000"/>
                <a:lumMod val="100000"/>
              </a:schemeClr>
            </a:gs>
            <a:gs pos="100000">
              <a:schemeClr val="accent2">
                <a:hueOff val="0"/>
                <a:satOff val="0"/>
                <a:lumOff val="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t" anchorCtr="0">
          <a:noAutofit/>
        </a:bodyPr>
        <a:lstStyle/>
        <a:p>
          <a:pPr lvl="0" algn="l" defTabSz="755650">
            <a:lnSpc>
              <a:spcPct val="90000"/>
            </a:lnSpc>
            <a:spcBef>
              <a:spcPct val="0"/>
            </a:spcBef>
            <a:spcAft>
              <a:spcPct val="35000"/>
            </a:spcAft>
          </a:pPr>
          <a:r>
            <a:rPr lang="en-US" sz="1700" kern="1200" dirty="0" smtClean="0"/>
            <a:t>Observer</a:t>
          </a:r>
          <a:endParaRPr lang="en-US" sz="1700" kern="1200" dirty="0"/>
        </a:p>
        <a:p>
          <a:pPr marL="114300" lvl="1" indent="-114300" algn="l" defTabSz="577850">
            <a:lnSpc>
              <a:spcPct val="90000"/>
            </a:lnSpc>
            <a:spcBef>
              <a:spcPct val="0"/>
            </a:spcBef>
            <a:spcAft>
              <a:spcPct val="15000"/>
            </a:spcAft>
            <a:buChar char="••"/>
          </a:pPr>
          <a:r>
            <a:rPr lang="fr-FR" sz="1300" kern="1200" dirty="0" smtClean="0"/>
            <a:t>Regarder ce qui se passe... </a:t>
          </a:r>
          <a:endParaRPr lang="en-US" sz="1300" kern="1200" dirty="0"/>
        </a:p>
        <a:p>
          <a:pPr marL="114300" lvl="1" indent="-114300" algn="l" defTabSz="577850">
            <a:lnSpc>
              <a:spcPct val="90000"/>
            </a:lnSpc>
            <a:spcBef>
              <a:spcPct val="0"/>
            </a:spcBef>
            <a:spcAft>
              <a:spcPct val="15000"/>
            </a:spcAft>
            <a:buChar char="••"/>
          </a:pPr>
          <a:r>
            <a:rPr lang="fr-FR" sz="1300" kern="1200" dirty="0" smtClean="0"/>
            <a:t>Observer... </a:t>
          </a:r>
          <a:endParaRPr lang="en-US" sz="1300" kern="1200" dirty="0"/>
        </a:p>
        <a:p>
          <a:pPr marL="114300" lvl="1" indent="-114300" algn="l" defTabSz="577850">
            <a:lnSpc>
              <a:spcPct val="90000"/>
            </a:lnSpc>
            <a:spcBef>
              <a:spcPct val="0"/>
            </a:spcBef>
            <a:spcAft>
              <a:spcPct val="15000"/>
            </a:spcAft>
            <a:buChar char="••"/>
          </a:pPr>
          <a:r>
            <a:rPr lang="en-US" sz="1300" kern="1200" dirty="0" err="1" smtClean="0"/>
            <a:t>Ê</a:t>
          </a:r>
          <a:r>
            <a:rPr lang="fr-FR" sz="1300" kern="1200" dirty="0" err="1" smtClean="0"/>
            <a:t>tre</a:t>
          </a:r>
          <a:r>
            <a:rPr lang="fr-FR" sz="1300" kern="1200" dirty="0" smtClean="0"/>
            <a:t> attentif...</a:t>
          </a:r>
          <a:endParaRPr lang="en-US" sz="1300" kern="1200" dirty="0"/>
        </a:p>
      </dsp:txBody>
      <dsp:txXfrm>
        <a:off x="52260" y="928529"/>
        <a:ext cx="1507584" cy="2206941"/>
      </dsp:txXfrm>
    </dsp:sp>
    <dsp:sp modelId="{253197AA-F75B-6747-AFEB-E665CE3D2E13}">
      <dsp:nvSpPr>
        <dsp:cNvPr id="0" name=""/>
        <dsp:cNvSpPr/>
      </dsp:nvSpPr>
      <dsp:spPr>
        <a:xfrm>
          <a:off x="1766887" y="1833427"/>
          <a:ext cx="339494" cy="397144"/>
        </a:xfrm>
        <a:prstGeom prst="rightArrow">
          <a:avLst>
            <a:gd name="adj1" fmla="val 60000"/>
            <a:gd name="adj2" fmla="val 50000"/>
          </a:avLst>
        </a:prstGeom>
        <a:gradFill rotWithShape="0">
          <a:gsLst>
            <a:gs pos="0">
              <a:schemeClr val="accent2">
                <a:hueOff val="0"/>
                <a:satOff val="0"/>
                <a:lumOff val="0"/>
                <a:alphaOff val="0"/>
                <a:shade val="40000"/>
                <a:alpha val="100000"/>
                <a:satMod val="150000"/>
                <a:lumMod val="100000"/>
              </a:schemeClr>
            </a:gs>
            <a:gs pos="100000">
              <a:schemeClr val="accent2">
                <a:hueOff val="0"/>
                <a:satOff val="0"/>
                <a:lumOff val="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a:off x="1766887" y="1912856"/>
        <a:ext cx="237646" cy="238286"/>
      </dsp:txXfrm>
    </dsp:sp>
    <dsp:sp modelId="{42C402DD-98ED-104F-9502-DB69AD47DE23}">
      <dsp:nvSpPr>
        <dsp:cNvPr id="0" name=""/>
        <dsp:cNvSpPr/>
      </dsp:nvSpPr>
      <dsp:spPr>
        <a:xfrm>
          <a:off x="2247304" y="881626"/>
          <a:ext cx="1601390" cy="2300747"/>
        </a:xfrm>
        <a:prstGeom prst="roundRect">
          <a:avLst>
            <a:gd name="adj" fmla="val 10000"/>
          </a:avLst>
        </a:prstGeom>
        <a:gradFill rotWithShape="0">
          <a:gsLst>
            <a:gs pos="0">
              <a:schemeClr val="accent3">
                <a:hueOff val="0"/>
                <a:satOff val="0"/>
                <a:lumOff val="0"/>
                <a:alphaOff val="0"/>
                <a:shade val="40000"/>
                <a:alpha val="100000"/>
                <a:satMod val="150000"/>
                <a:lumMod val="100000"/>
              </a:schemeClr>
            </a:gs>
            <a:gs pos="100000">
              <a:schemeClr val="accent3">
                <a:hueOff val="0"/>
                <a:satOff val="0"/>
                <a:lumOff val="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t" anchorCtr="0">
          <a:noAutofit/>
        </a:bodyPr>
        <a:lstStyle/>
        <a:p>
          <a:pPr lvl="0" algn="l" defTabSz="755650">
            <a:lnSpc>
              <a:spcPct val="90000"/>
            </a:lnSpc>
            <a:spcBef>
              <a:spcPct val="0"/>
            </a:spcBef>
            <a:spcAft>
              <a:spcPct val="35000"/>
            </a:spcAft>
          </a:pPr>
          <a:r>
            <a:rPr lang="en-US" sz="1700" kern="1200" dirty="0" err="1" smtClean="0"/>
            <a:t>Analyser</a:t>
          </a:r>
          <a:r>
            <a:rPr lang="en-US" sz="1700" kern="1200" dirty="0" smtClean="0"/>
            <a:t>/</a:t>
          </a:r>
          <a:r>
            <a:rPr lang="en-US" sz="1700" kern="1200" dirty="0" err="1" smtClean="0"/>
            <a:t>comprendre</a:t>
          </a:r>
          <a:endParaRPr lang="en-US" sz="1700" kern="1200" dirty="0"/>
        </a:p>
        <a:p>
          <a:pPr marL="114300" lvl="1" indent="-114300" algn="l" defTabSz="577850">
            <a:lnSpc>
              <a:spcPct val="90000"/>
            </a:lnSpc>
            <a:spcBef>
              <a:spcPct val="0"/>
            </a:spcBef>
            <a:spcAft>
              <a:spcPct val="15000"/>
            </a:spcAft>
            <a:buChar char="••"/>
          </a:pPr>
          <a:r>
            <a:rPr lang="en-US" sz="1300" kern="1200" dirty="0" err="1" smtClean="0"/>
            <a:t>Organiser</a:t>
          </a:r>
          <a:r>
            <a:rPr lang="en-US" sz="1300" kern="1200" dirty="0" smtClean="0"/>
            <a:t> les </a:t>
          </a:r>
          <a:r>
            <a:rPr lang="en-US" sz="1300" kern="1200" dirty="0" err="1" smtClean="0"/>
            <a:t>idées</a:t>
          </a:r>
          <a:r>
            <a:rPr lang="en-US" sz="1300" kern="1200" dirty="0" smtClean="0"/>
            <a:t>.</a:t>
          </a:r>
          <a:endParaRPr lang="en-US" sz="1300" kern="1200" dirty="0"/>
        </a:p>
        <a:p>
          <a:pPr marL="114300" lvl="1" indent="-114300" algn="l" defTabSz="577850">
            <a:lnSpc>
              <a:spcPct val="90000"/>
            </a:lnSpc>
            <a:spcBef>
              <a:spcPct val="0"/>
            </a:spcBef>
            <a:spcAft>
              <a:spcPct val="15000"/>
            </a:spcAft>
            <a:buChar char="••"/>
          </a:pPr>
          <a:r>
            <a:rPr lang="fr-FR" sz="1300" kern="1200" dirty="0" smtClean="0"/>
            <a:t>Expliquer les  </a:t>
          </a:r>
          <a:r>
            <a:rPr lang="fr-FR" sz="1300" kern="1200" dirty="0" err="1" smtClean="0"/>
            <a:t>observaions</a:t>
          </a:r>
          <a:endParaRPr lang="en-US" sz="1300" kern="1200" dirty="0"/>
        </a:p>
        <a:p>
          <a:pPr marL="114300" lvl="1" indent="-114300" algn="l" defTabSz="577850">
            <a:lnSpc>
              <a:spcPct val="90000"/>
            </a:lnSpc>
            <a:spcBef>
              <a:spcPct val="0"/>
            </a:spcBef>
            <a:spcAft>
              <a:spcPct val="15000"/>
            </a:spcAft>
            <a:buChar char="••"/>
          </a:pPr>
          <a:r>
            <a:rPr lang="fr-FR" sz="1300" kern="1200" dirty="0" smtClean="0"/>
            <a:t>Proposer des lois, des règles, des définitions de concepts.</a:t>
          </a:r>
        </a:p>
      </dsp:txBody>
      <dsp:txXfrm>
        <a:off x="2294207" y="928529"/>
        <a:ext cx="1507584" cy="2206941"/>
      </dsp:txXfrm>
    </dsp:sp>
    <dsp:sp modelId="{3BA32B15-0383-7346-9A84-35A27C02441D}">
      <dsp:nvSpPr>
        <dsp:cNvPr id="0" name=""/>
        <dsp:cNvSpPr/>
      </dsp:nvSpPr>
      <dsp:spPr>
        <a:xfrm>
          <a:off x="4008834" y="1833427"/>
          <a:ext cx="339494" cy="397144"/>
        </a:xfrm>
        <a:prstGeom prst="rightArrow">
          <a:avLst>
            <a:gd name="adj1" fmla="val 60000"/>
            <a:gd name="adj2" fmla="val 50000"/>
          </a:avLst>
        </a:prstGeom>
        <a:gradFill rotWithShape="0">
          <a:gsLst>
            <a:gs pos="0">
              <a:schemeClr val="accent3">
                <a:hueOff val="0"/>
                <a:satOff val="0"/>
                <a:lumOff val="0"/>
                <a:alphaOff val="0"/>
                <a:shade val="40000"/>
                <a:alpha val="100000"/>
                <a:satMod val="150000"/>
                <a:lumMod val="100000"/>
              </a:schemeClr>
            </a:gs>
            <a:gs pos="100000">
              <a:schemeClr val="accent3">
                <a:hueOff val="0"/>
                <a:satOff val="0"/>
                <a:lumOff val="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a:off x="4008834" y="1912856"/>
        <a:ext cx="237646" cy="238286"/>
      </dsp:txXfrm>
    </dsp:sp>
    <dsp:sp modelId="{416C45C4-C3BC-AA43-A5C3-061897B71A20}">
      <dsp:nvSpPr>
        <dsp:cNvPr id="0" name=""/>
        <dsp:cNvSpPr/>
      </dsp:nvSpPr>
      <dsp:spPr>
        <a:xfrm>
          <a:off x="4489251" y="881626"/>
          <a:ext cx="1601390" cy="2300747"/>
        </a:xfrm>
        <a:prstGeom prst="roundRect">
          <a:avLst>
            <a:gd name="adj" fmla="val 10000"/>
          </a:avLst>
        </a:prstGeom>
        <a:gradFill rotWithShape="0">
          <a:gsLst>
            <a:gs pos="0">
              <a:schemeClr val="accent4">
                <a:hueOff val="0"/>
                <a:satOff val="0"/>
                <a:lumOff val="0"/>
                <a:alphaOff val="0"/>
                <a:shade val="40000"/>
                <a:alpha val="100000"/>
                <a:satMod val="150000"/>
                <a:lumMod val="100000"/>
              </a:schemeClr>
            </a:gs>
            <a:gs pos="100000">
              <a:schemeClr val="accent4">
                <a:hueOff val="0"/>
                <a:satOff val="0"/>
                <a:lumOff val="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t" anchorCtr="0">
          <a:noAutofit/>
        </a:bodyPr>
        <a:lstStyle/>
        <a:p>
          <a:pPr lvl="0" algn="l" defTabSz="755650">
            <a:lnSpc>
              <a:spcPct val="90000"/>
            </a:lnSpc>
            <a:spcBef>
              <a:spcPct val="0"/>
            </a:spcBef>
            <a:spcAft>
              <a:spcPct val="35000"/>
            </a:spcAft>
          </a:pPr>
          <a:r>
            <a:rPr lang="en-US" sz="1700" kern="1200" dirty="0" smtClean="0"/>
            <a:t>Emergence des notions et application</a:t>
          </a:r>
          <a:endParaRPr lang="en-US" sz="1700" kern="1200" dirty="0"/>
        </a:p>
        <a:p>
          <a:pPr marL="114300" lvl="1" indent="-114300" algn="l" defTabSz="577850">
            <a:lnSpc>
              <a:spcPct val="90000"/>
            </a:lnSpc>
            <a:spcBef>
              <a:spcPct val="0"/>
            </a:spcBef>
            <a:spcAft>
              <a:spcPct val="15000"/>
            </a:spcAft>
            <a:buChar char="••"/>
          </a:pPr>
          <a:r>
            <a:rPr lang="en-US" sz="1300" kern="1200" dirty="0" err="1" smtClean="0"/>
            <a:t>Valider</a:t>
          </a:r>
          <a:r>
            <a:rPr lang="en-US" sz="1300" kern="1200" dirty="0" smtClean="0"/>
            <a:t> les concepts</a:t>
          </a:r>
          <a:endParaRPr lang="en-US" sz="1300" kern="1200" dirty="0"/>
        </a:p>
        <a:p>
          <a:pPr marL="114300" lvl="1" indent="-114300" algn="l" defTabSz="577850">
            <a:lnSpc>
              <a:spcPct val="90000"/>
            </a:lnSpc>
            <a:spcBef>
              <a:spcPct val="0"/>
            </a:spcBef>
            <a:spcAft>
              <a:spcPct val="15000"/>
            </a:spcAft>
            <a:buChar char="••"/>
          </a:pPr>
          <a:r>
            <a:rPr lang="en-US" sz="1300" kern="1200" dirty="0" err="1" smtClean="0"/>
            <a:t>Appliquer</a:t>
          </a:r>
          <a:r>
            <a:rPr lang="en-US" sz="1300" kern="1200" dirty="0" smtClean="0"/>
            <a:t> les </a:t>
          </a:r>
          <a:r>
            <a:rPr lang="en-US" sz="1300" kern="1200" dirty="0" err="1" smtClean="0"/>
            <a:t>savoirs</a:t>
          </a:r>
          <a:endParaRPr lang="en-US" sz="1300" kern="1200" dirty="0"/>
        </a:p>
        <a:p>
          <a:pPr marL="114300" lvl="1" indent="-114300" algn="l" defTabSz="577850">
            <a:lnSpc>
              <a:spcPct val="90000"/>
            </a:lnSpc>
            <a:spcBef>
              <a:spcPct val="0"/>
            </a:spcBef>
            <a:spcAft>
              <a:spcPct val="15000"/>
            </a:spcAft>
            <a:buChar char="••"/>
          </a:pPr>
          <a:r>
            <a:rPr lang="en-US" sz="1300" kern="1200" dirty="0" err="1" smtClean="0"/>
            <a:t>Réinvestir</a:t>
          </a:r>
          <a:r>
            <a:rPr lang="en-US" sz="1300" kern="1200" dirty="0" smtClean="0"/>
            <a:t> les </a:t>
          </a:r>
          <a:r>
            <a:rPr lang="en-US" sz="1300" kern="1200" dirty="0" err="1" smtClean="0"/>
            <a:t>connaissances</a:t>
          </a:r>
          <a:endParaRPr lang="en-US" sz="1300" kern="1200" dirty="0"/>
        </a:p>
      </dsp:txBody>
      <dsp:txXfrm>
        <a:off x="4536154" y="928529"/>
        <a:ext cx="1507584" cy="2206941"/>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fr-FR"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Click to edit Master subtitle style</a:t>
            </a:r>
            <a:endParaRPr/>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679BC7E7-EA8E-4DA7-915E-CC098D9BADCB}" type="datetimeFigureOut">
              <a:rPr lang="en-US" smtClean="0"/>
              <a:t>11/05/12</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1" name="Rectangle 10"/>
          <p:cNvSpPr/>
          <p:nvPr/>
        </p:nvSpPr>
        <p:spPr>
          <a:xfrm>
            <a:off x="4624388" y="228600"/>
            <a:ext cx="2057400" cy="203911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6802438" y="2377440"/>
            <a:ext cx="2057400" cy="20391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fr-FR" smtClean="0"/>
              <a:t>Click to edit Master title style</a:t>
            </a:r>
            <a:endParaRPr/>
          </a:p>
        </p:txBody>
      </p:sp>
      <p:sp>
        <p:nvSpPr>
          <p:cNvPr id="5" name="Date Placeholder 4"/>
          <p:cNvSpPr>
            <a:spLocks noGrp="1"/>
          </p:cNvSpPr>
          <p:nvPr>
            <p:ph type="dt" sz="half" idx="10"/>
          </p:nvPr>
        </p:nvSpPr>
        <p:spPr/>
        <p:txBody>
          <a:bodyPr/>
          <a:lstStyle/>
          <a:p>
            <a:fld id="{679BC7E7-EA8E-4DA7-915E-CC098D9BADCB}" type="datetimeFigureOut">
              <a:rPr lang="en-US" smtClean="0"/>
              <a:t>11/05/12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2F5E10-5301-4EE6-90D2-A6C4A3F62BED}" type="slidenum">
              <a:rPr lang="en-US" smtClean="0"/>
              <a:t>‹#›</a:t>
            </a:fld>
            <a:endParaRPr lang="en-US"/>
          </a:p>
        </p:txBody>
      </p:sp>
      <p:sp>
        <p:nvSpPr>
          <p:cNvPr id="12" name="Content Placeholder 2"/>
          <p:cNvSpPr>
            <a:spLocks noGrp="1"/>
          </p:cNvSpPr>
          <p:nvPr>
            <p:ph sz="half" idx="17"/>
          </p:nvPr>
        </p:nvSpPr>
        <p:spPr>
          <a:xfrm>
            <a:off x="502920" y="1985963"/>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fr-FR" smtClean="0"/>
              <a:t>Click to edit Master text styles</a:t>
            </a:r>
          </a:p>
          <a:p>
            <a:pPr lvl="1"/>
            <a:r>
              <a:rPr lang="fr-FR" smtClean="0"/>
              <a:t>Second level</a:t>
            </a:r>
          </a:p>
          <a:p>
            <a:pPr lvl="2"/>
            <a:r>
              <a:rPr lang="fr-FR" smtClean="0"/>
              <a:t>Third level</a:t>
            </a:r>
          </a:p>
          <a:p>
            <a:pPr lvl="3"/>
            <a:r>
              <a:rPr lang="fr-FR" smtClean="0"/>
              <a:t>Fourth level</a:t>
            </a:r>
          </a:p>
          <a:p>
            <a:pPr lvl="4"/>
            <a:r>
              <a:rPr lang="fr-FR" smtClean="0"/>
              <a:t>Fifth level</a:t>
            </a:r>
            <a:endParaRPr dirty="0"/>
          </a:p>
        </p:txBody>
      </p:sp>
      <p:sp>
        <p:nvSpPr>
          <p:cNvPr id="14" name="Content Placeholder 2"/>
          <p:cNvSpPr>
            <a:spLocks noGrp="1"/>
          </p:cNvSpPr>
          <p:nvPr>
            <p:ph sz="half" idx="18"/>
          </p:nvPr>
        </p:nvSpPr>
        <p:spPr>
          <a:xfrm>
            <a:off x="502920" y="4164965"/>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fr-FR" smtClean="0"/>
              <a:t>Click to edit Master text styles</a:t>
            </a:r>
          </a:p>
          <a:p>
            <a:pPr lvl="1"/>
            <a:r>
              <a:rPr lang="fr-FR" smtClean="0"/>
              <a:t>Second level</a:t>
            </a:r>
          </a:p>
          <a:p>
            <a:pPr lvl="2"/>
            <a:r>
              <a:rPr lang="fr-FR" smtClean="0"/>
              <a:t>Third level</a:t>
            </a:r>
          </a:p>
          <a:p>
            <a:pPr lvl="3"/>
            <a:r>
              <a:rPr lang="fr-FR" smtClean="0"/>
              <a:t>Fourth level</a:t>
            </a:r>
          </a:p>
          <a:p>
            <a:pPr lvl="4"/>
            <a:r>
              <a:rPr lang="fr-FR" smtClean="0"/>
              <a:t>Fifth level</a:t>
            </a:r>
            <a:endParaRPr dirty="0"/>
          </a:p>
        </p:txBody>
      </p:sp>
      <p:sp>
        <p:nvSpPr>
          <p:cNvPr id="15"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fr-FR" smtClean="0"/>
              <a:t>Click to edit Master text styles</a:t>
            </a:r>
          </a:p>
          <a:p>
            <a:pPr lvl="1"/>
            <a:r>
              <a:rPr lang="fr-FR" smtClean="0"/>
              <a:t>Second level</a:t>
            </a:r>
          </a:p>
          <a:p>
            <a:pPr lvl="2"/>
            <a:r>
              <a:rPr lang="fr-FR" smtClean="0"/>
              <a:t>Third level</a:t>
            </a:r>
          </a:p>
          <a:p>
            <a:pPr lvl="3"/>
            <a:r>
              <a:rPr lang="fr-FR" smtClean="0"/>
              <a:t>Fourth level</a:t>
            </a:r>
          </a:p>
          <a:p>
            <a:pPr lvl="4"/>
            <a:r>
              <a:rPr lang="fr-FR" smtClean="0"/>
              <a:t>Fifth level</a:t>
            </a:r>
            <a:endParaRPr dirty="0"/>
          </a:p>
        </p:txBody>
      </p:sp>
      <p:sp>
        <p:nvSpPr>
          <p:cNvPr id="16"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fr-FR" smtClean="0"/>
              <a:t>Click to edit Master text styles</a:t>
            </a:r>
          </a:p>
          <a:p>
            <a:pPr lvl="1"/>
            <a:r>
              <a:rPr lang="fr-FR" smtClean="0"/>
              <a:t>Second level</a:t>
            </a:r>
          </a:p>
          <a:p>
            <a:pPr lvl="2"/>
            <a:r>
              <a:rPr lang="fr-FR" smtClean="0"/>
              <a:t>Third level</a:t>
            </a:r>
          </a:p>
          <a:p>
            <a:pPr lvl="3"/>
            <a:r>
              <a:rPr lang="fr-FR" smtClean="0"/>
              <a:t>Fourth level</a:t>
            </a:r>
          </a:p>
          <a:p>
            <a:pPr lvl="4"/>
            <a:r>
              <a:rPr lang="fr-FR" smtClean="0"/>
              <a:t>Fifth level</a:t>
            </a:r>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6" name="Rectangle 5"/>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TextBox 7"/>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fr-FR" smtClean="0"/>
              <a:t>Click to edit Master title style</a:t>
            </a:r>
            <a:endParaRPr/>
          </a:p>
        </p:txBody>
      </p:sp>
      <p:sp>
        <p:nvSpPr>
          <p:cNvPr id="3" name="Date Placeholder 2"/>
          <p:cNvSpPr>
            <a:spLocks noGrp="1"/>
          </p:cNvSpPr>
          <p:nvPr>
            <p:ph type="dt" sz="half" idx="10"/>
          </p:nvPr>
        </p:nvSpPr>
        <p:spPr/>
        <p:txBody>
          <a:bodyPr/>
          <a:lstStyle/>
          <a:p>
            <a:fld id="{679BC7E7-EA8E-4DA7-915E-CC098D9BADCB}" type="datetimeFigureOut">
              <a:rPr lang="en-US" smtClean="0"/>
              <a:t>11/05/12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F2F5E10-5301-4EE6-90D2-A6C4A3F62BED}"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5" name="Rectangle 4"/>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679BC7E7-EA8E-4DA7-915E-CC098D9BADCB}" type="datetimeFigureOut">
              <a:rPr lang="en-US" smtClean="0"/>
              <a:t>11/05/12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F2F5E10-5301-4EE6-90D2-A6C4A3F62BED}"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282575" y="228600"/>
            <a:ext cx="3451225"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5" y="2571750"/>
            <a:ext cx="3255264" cy="1162050"/>
          </a:xfrm>
        </p:spPr>
        <p:txBody>
          <a:bodyPr anchor="b">
            <a:normAutofit/>
          </a:bodyPr>
          <a:lstStyle>
            <a:lvl1pPr algn="l">
              <a:defRPr sz="2600" b="0">
                <a:solidFill>
                  <a:schemeClr val="bg1"/>
                </a:solidFill>
              </a:defRPr>
            </a:lvl1pPr>
          </a:lstStyle>
          <a:p>
            <a:r>
              <a:rPr lang="fr-FR" smtClean="0"/>
              <a:t>Click to edit Master title style</a:t>
            </a:r>
            <a:endParaRPr dirty="0"/>
          </a:p>
        </p:txBody>
      </p:sp>
      <p:sp>
        <p:nvSpPr>
          <p:cNvPr id="3" name="Content Placeholder 2"/>
          <p:cNvSpPr>
            <a:spLocks noGrp="1"/>
          </p:cNvSpPr>
          <p:nvPr>
            <p:ph idx="1"/>
          </p:nvPr>
        </p:nvSpPr>
        <p:spPr>
          <a:xfrm>
            <a:off x="4168775" y="273050"/>
            <a:ext cx="4597399" cy="5853113"/>
          </a:xfrm>
        </p:spPr>
        <p:txBody>
          <a:bodyPr>
            <a:normAutofit/>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fr-FR" smtClean="0"/>
              <a:t>Click to edit Master text styles</a:t>
            </a:r>
          </a:p>
          <a:p>
            <a:pPr lvl="1"/>
            <a:r>
              <a:rPr lang="fr-FR" smtClean="0"/>
              <a:t>Second level</a:t>
            </a:r>
          </a:p>
          <a:p>
            <a:pPr lvl="2"/>
            <a:r>
              <a:rPr lang="fr-FR" smtClean="0"/>
              <a:t>Third level</a:t>
            </a:r>
          </a:p>
          <a:p>
            <a:pPr lvl="3"/>
            <a:r>
              <a:rPr lang="fr-FR" smtClean="0"/>
              <a:t>Fourth level</a:t>
            </a:r>
          </a:p>
          <a:p>
            <a:pPr lvl="4"/>
            <a:r>
              <a:rPr lang="fr-FR" smtClean="0"/>
              <a:t>Fifth level</a:t>
            </a:r>
            <a:endParaRPr dirty="0"/>
          </a:p>
        </p:txBody>
      </p:sp>
      <p:sp>
        <p:nvSpPr>
          <p:cNvPr id="4" name="Text Placeholder 3"/>
          <p:cNvSpPr>
            <a:spLocks noGrp="1"/>
          </p:cNvSpPr>
          <p:nvPr>
            <p:ph type="body" sz="half" idx="2"/>
          </p:nvPr>
        </p:nvSpPr>
        <p:spPr>
          <a:xfrm>
            <a:off x="381093" y="3733800"/>
            <a:ext cx="3255264"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679BC7E7-EA8E-4DA7-915E-CC098D9BADCB}" type="datetimeFigureOut">
              <a:rPr lang="en-US" smtClean="0"/>
              <a:t>11/05/12</a:t>
            </a:fld>
            <a:endParaRPr lang="en-US"/>
          </a:p>
        </p:txBody>
      </p:sp>
      <p:sp>
        <p:nvSpPr>
          <p:cNvPr id="6" name="Footer Placeholder 5"/>
          <p:cNvSpPr>
            <a:spLocks noGrp="1"/>
          </p:cNvSpPr>
          <p:nvPr>
            <p:ph type="ftr" sz="quarter" idx="11"/>
          </p:nvPr>
        </p:nvSpPr>
        <p:spPr>
          <a:xfrm>
            <a:off x="3859305" y="6423585"/>
            <a:ext cx="3316941" cy="365125"/>
          </a:xfrm>
        </p:spPr>
        <p:txBody>
          <a:bodyPr/>
          <a:lstStyle/>
          <a:p>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169404" y="3124200"/>
            <a:ext cx="3898272" cy="871538"/>
          </a:xfrm>
        </p:spPr>
        <p:txBody>
          <a:bodyPr anchor="b">
            <a:normAutofit/>
          </a:bodyPr>
          <a:lstStyle>
            <a:lvl1pPr algn="l">
              <a:defRPr sz="2600" b="0"/>
            </a:lvl1pPr>
          </a:lstStyle>
          <a:p>
            <a:r>
              <a:rPr lang="fr-FR" smtClean="0"/>
              <a:t>Click to edit Master title style</a:t>
            </a:r>
            <a:endParaRPr/>
          </a:p>
        </p:txBody>
      </p:sp>
      <p:sp>
        <p:nvSpPr>
          <p:cNvPr id="3" name="Picture Placeholder 2"/>
          <p:cNvSpPr>
            <a:spLocks noGrp="1"/>
          </p:cNvSpPr>
          <p:nvPr>
            <p:ph type="pic" idx="1"/>
          </p:nvPr>
        </p:nvSpPr>
        <p:spPr>
          <a:xfrm>
            <a:off x="277906" y="228600"/>
            <a:ext cx="3460658" cy="63452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smtClean="0"/>
              <a:t>Drag picture to placeholder or click icon to add</a:t>
            </a:r>
            <a:endParaRPr/>
          </a:p>
        </p:txBody>
      </p:sp>
      <p:sp>
        <p:nvSpPr>
          <p:cNvPr id="4" name="Text Placeholder 3"/>
          <p:cNvSpPr>
            <a:spLocks noGrp="1"/>
          </p:cNvSpPr>
          <p:nvPr>
            <p:ph type="body" sz="half" idx="2"/>
          </p:nvPr>
        </p:nvSpPr>
        <p:spPr>
          <a:xfrm>
            <a:off x="4169404" y="3995737"/>
            <a:ext cx="3898272" cy="2147888"/>
          </a:xfrm>
        </p:spPr>
        <p:txBody>
          <a:bodyPr/>
          <a:lstStyle>
            <a:lvl1pPr marL="0" indent="0">
              <a:spcBef>
                <a:spcPts val="6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679BC7E7-EA8E-4DA7-915E-CC098D9BADCB}" type="datetimeFigureOut">
              <a:rPr lang="en-US" smtClean="0"/>
              <a:t>11/05/12</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9F2F5E10-5301-4EE6-90D2-A6C4A3F62BED}" type="slidenum">
              <a:rPr lang="en-US" smtClean="0"/>
              <a:t>‹#›</a:t>
            </a:fld>
            <a:endParaRPr lang="en-US"/>
          </a:p>
        </p:txBody>
      </p:sp>
      <p:sp>
        <p:nvSpPr>
          <p:cNvPr id="10" name="TextBox 9"/>
          <p:cNvSpPr txBox="1"/>
          <p:nvPr/>
        </p:nvSpPr>
        <p:spPr>
          <a:xfrm>
            <a:off x="3990110"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506505" y="4424082"/>
            <a:ext cx="6191157" cy="833718"/>
          </a:xfrm>
        </p:spPr>
        <p:txBody>
          <a:bodyPr anchor="b">
            <a:normAutofit/>
          </a:bodyPr>
          <a:lstStyle>
            <a:lvl1pPr algn="l">
              <a:defRPr sz="2600" b="0"/>
            </a:lvl1pPr>
          </a:lstStyle>
          <a:p>
            <a:r>
              <a:rPr lang="fr-FR" smtClean="0"/>
              <a:t>Click to edit Master title style</a:t>
            </a:r>
            <a:endParaRPr/>
          </a:p>
        </p:txBody>
      </p:sp>
      <p:sp>
        <p:nvSpPr>
          <p:cNvPr id="3" name="Picture Placeholder 2"/>
          <p:cNvSpPr>
            <a:spLocks noGrp="1"/>
          </p:cNvSpPr>
          <p:nvPr>
            <p:ph type="pic" idx="1"/>
          </p:nvPr>
        </p:nvSpPr>
        <p:spPr>
          <a:xfrm>
            <a:off x="277905" y="228600"/>
            <a:ext cx="637838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smtClean="0"/>
              <a:t>Drag picture to placeholder or click icon to add</a:t>
            </a:r>
            <a:endParaRPr/>
          </a:p>
        </p:txBody>
      </p:sp>
      <p:sp>
        <p:nvSpPr>
          <p:cNvPr id="4" name="Text Placeholder 3"/>
          <p:cNvSpPr>
            <a:spLocks noGrp="1"/>
          </p:cNvSpPr>
          <p:nvPr>
            <p:ph type="body" sz="half" idx="2"/>
          </p:nvPr>
        </p:nvSpPr>
        <p:spPr>
          <a:xfrm>
            <a:off x="506505" y="5257799"/>
            <a:ext cx="6191157" cy="885825"/>
          </a:xfrm>
        </p:spPr>
        <p:txBody>
          <a:bodyPr/>
          <a:lstStyle>
            <a:lvl1pPr marL="0" indent="0">
              <a:spcBef>
                <a:spcPts val="3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Click to edit Master text styles</a:t>
            </a:r>
          </a:p>
        </p:txBody>
      </p:sp>
      <p:sp>
        <p:nvSpPr>
          <p:cNvPr id="5" name="Date Placeholder 4"/>
          <p:cNvSpPr>
            <a:spLocks noGrp="1"/>
          </p:cNvSpPr>
          <p:nvPr>
            <p:ph type="dt" sz="half" idx="10"/>
          </p:nvPr>
        </p:nvSpPr>
        <p:spPr/>
        <p:txBody>
          <a:bodyPr/>
          <a:lstStyle/>
          <a:p>
            <a:fld id="{679BC7E7-EA8E-4DA7-915E-CC098D9BADCB}" type="datetimeFigureOut">
              <a:rPr lang="en-US" smtClean="0"/>
              <a:t>11/05/12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2F5E10-5301-4EE6-90D2-A6C4A3F62BED}" type="slidenum">
              <a:rPr lang="en-US" smtClean="0"/>
              <a:t>‹#›</a:t>
            </a:fld>
            <a:endParaRPr lang="en-US"/>
          </a:p>
        </p:txBody>
      </p:sp>
      <p:sp>
        <p:nvSpPr>
          <p:cNvPr id="8" name="Rectangle 7"/>
          <p:cNvSpPr/>
          <p:nvPr/>
        </p:nvSpPr>
        <p:spPr>
          <a:xfrm>
            <a:off x="6802438" y="22860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6802438" y="2377440"/>
            <a:ext cx="2057400" cy="20391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327212" y="4632792"/>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sp>
        <p:nvSpPr>
          <p:cNvPr id="8" name="Rectangle 7"/>
          <p:cNvSpPr/>
          <p:nvPr/>
        </p:nvSpPr>
        <p:spPr>
          <a:xfrm>
            <a:off x="282574" y="228600"/>
            <a:ext cx="6387167"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6181611" cy="1162050"/>
          </a:xfrm>
        </p:spPr>
        <p:txBody>
          <a:bodyPr anchor="b">
            <a:normAutofit/>
          </a:bodyPr>
          <a:lstStyle>
            <a:lvl1pPr algn="l">
              <a:defRPr sz="2600" b="0">
                <a:solidFill>
                  <a:schemeClr val="bg1"/>
                </a:solidFill>
              </a:defRPr>
            </a:lvl1pPr>
          </a:lstStyle>
          <a:p>
            <a:r>
              <a:rPr lang="fr-FR" smtClean="0"/>
              <a:t>Click to edit Master title style</a:t>
            </a:r>
            <a:endParaRPr/>
          </a:p>
        </p:txBody>
      </p:sp>
      <p:sp>
        <p:nvSpPr>
          <p:cNvPr id="4" name="Text Placeholder 3"/>
          <p:cNvSpPr>
            <a:spLocks noGrp="1"/>
          </p:cNvSpPr>
          <p:nvPr>
            <p:ph type="body" sz="half" idx="2"/>
          </p:nvPr>
        </p:nvSpPr>
        <p:spPr>
          <a:xfrm>
            <a:off x="381094" y="3733800"/>
            <a:ext cx="6179566"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Click to edit Master text styles</a:t>
            </a:r>
          </a:p>
        </p:txBody>
      </p:sp>
      <p:sp>
        <p:nvSpPr>
          <p:cNvPr id="5" name="Date Placeholder 4"/>
          <p:cNvSpPr>
            <a:spLocks noGrp="1"/>
          </p:cNvSpPr>
          <p:nvPr>
            <p:ph type="dt" sz="half" idx="10"/>
          </p:nvPr>
        </p:nvSpPr>
        <p:spPr>
          <a:xfrm>
            <a:off x="5212262" y="6235607"/>
            <a:ext cx="1348398" cy="365125"/>
          </a:xfrm>
        </p:spPr>
        <p:txBody>
          <a:bodyPr/>
          <a:lstStyle>
            <a:lvl1pPr>
              <a:defRPr>
                <a:solidFill>
                  <a:schemeClr val="bg1"/>
                </a:solidFill>
              </a:defRPr>
            </a:lvl1pPr>
          </a:lstStyle>
          <a:p>
            <a:fld id="{679BC7E7-EA8E-4DA7-915E-CC098D9BADCB}" type="datetimeFigureOut">
              <a:rPr lang="en-US" smtClean="0"/>
              <a:t>11/05/12</a:t>
            </a:fld>
            <a:endParaRPr lang="en-US"/>
          </a:p>
        </p:txBody>
      </p:sp>
      <p:sp>
        <p:nvSpPr>
          <p:cNvPr id="6" name="Footer Placeholder 5"/>
          <p:cNvSpPr>
            <a:spLocks noGrp="1"/>
          </p:cNvSpPr>
          <p:nvPr>
            <p:ph type="ftr" sz="quarter" idx="11"/>
          </p:nvPr>
        </p:nvSpPr>
        <p:spPr>
          <a:xfrm>
            <a:off x="381095" y="6235607"/>
            <a:ext cx="46481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9F2F5E10-5301-4EE6-90D2-A6C4A3F62BED}" type="slidenum">
              <a:rPr lang="en-US" smtClean="0"/>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6802438" y="2374940"/>
            <a:ext cx="2057400" cy="2039112"/>
          </a:xfrm>
        </p:spPr>
        <p:txBody>
          <a:bodyPr/>
          <a:lstStyle>
            <a:lvl1pPr>
              <a:buNone/>
              <a:defRPr/>
            </a:lvl1pPr>
          </a:lstStyle>
          <a:p>
            <a:r>
              <a:rPr lang="fr-FR" smtClean="0"/>
              <a:t>Drag picture to placeholder or click icon to add</a:t>
            </a:r>
            <a:endParaRPr/>
          </a:p>
        </p:txBody>
      </p:sp>
      <p:sp>
        <p:nvSpPr>
          <p:cNvPr id="13" name="Picture Placeholder 12"/>
          <p:cNvSpPr>
            <a:spLocks noGrp="1"/>
          </p:cNvSpPr>
          <p:nvPr>
            <p:ph type="pic" sz="quarter" idx="14"/>
          </p:nvPr>
        </p:nvSpPr>
        <p:spPr>
          <a:xfrm>
            <a:off x="6802438" y="4535424"/>
            <a:ext cx="2057400" cy="2039112"/>
          </a:xfrm>
        </p:spPr>
        <p:txBody>
          <a:bodyPr/>
          <a:lstStyle>
            <a:lvl1pPr>
              <a:buNone/>
              <a:defRPr/>
            </a:lvl1pPr>
          </a:lstStyle>
          <a:p>
            <a:r>
              <a:rPr lang="fr-FR" smtClean="0"/>
              <a:t>Drag picture to placeholder or click icon to add</a:t>
            </a: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3 Pictures with Caption">
    <p:spTree>
      <p:nvGrpSpPr>
        <p:cNvPr id="1" name=""/>
        <p:cNvGrpSpPr/>
        <p:nvPr/>
      </p:nvGrpSpPr>
      <p:grpSpPr>
        <a:xfrm>
          <a:off x="0" y="0"/>
          <a:ext cx="0" cy="0"/>
          <a:chOff x="0" y="0"/>
          <a:chExt cx="0" cy="0"/>
        </a:xfrm>
      </p:grpSpPr>
      <p:sp>
        <p:nvSpPr>
          <p:cNvPr id="8" name="Rectangle 7"/>
          <p:cNvSpPr/>
          <p:nvPr/>
        </p:nvSpPr>
        <p:spPr>
          <a:xfrm>
            <a:off x="282575" y="228600"/>
            <a:ext cx="423545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4016633" cy="1162050"/>
          </a:xfrm>
        </p:spPr>
        <p:txBody>
          <a:bodyPr anchor="b">
            <a:normAutofit/>
          </a:bodyPr>
          <a:lstStyle>
            <a:lvl1pPr algn="l">
              <a:defRPr sz="2600" b="0">
                <a:solidFill>
                  <a:schemeClr val="bg1"/>
                </a:solidFill>
              </a:defRPr>
            </a:lvl1pPr>
          </a:lstStyle>
          <a:p>
            <a:r>
              <a:rPr lang="fr-FR" smtClean="0"/>
              <a:t>Click to edit Master title style</a:t>
            </a:r>
            <a:endParaRPr/>
          </a:p>
        </p:txBody>
      </p:sp>
      <p:sp>
        <p:nvSpPr>
          <p:cNvPr id="4" name="Text Placeholder 3"/>
          <p:cNvSpPr>
            <a:spLocks noGrp="1"/>
          </p:cNvSpPr>
          <p:nvPr>
            <p:ph type="body" sz="half" idx="2"/>
          </p:nvPr>
        </p:nvSpPr>
        <p:spPr>
          <a:xfrm>
            <a:off x="381094" y="3733800"/>
            <a:ext cx="4015304"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Click to edit Master text styles</a:t>
            </a:r>
          </a:p>
        </p:txBody>
      </p:sp>
      <p:sp>
        <p:nvSpPr>
          <p:cNvPr id="5" name="Date Placeholder 4"/>
          <p:cNvSpPr>
            <a:spLocks noGrp="1"/>
          </p:cNvSpPr>
          <p:nvPr>
            <p:ph type="dt" sz="half" idx="10"/>
          </p:nvPr>
        </p:nvSpPr>
        <p:spPr>
          <a:xfrm>
            <a:off x="3048000" y="6235607"/>
            <a:ext cx="1348398" cy="365125"/>
          </a:xfrm>
        </p:spPr>
        <p:txBody>
          <a:bodyPr/>
          <a:lstStyle>
            <a:lvl1pPr>
              <a:defRPr>
                <a:solidFill>
                  <a:schemeClr val="bg1"/>
                </a:solidFill>
              </a:defRPr>
            </a:lvl1pPr>
          </a:lstStyle>
          <a:p>
            <a:fld id="{679BC7E7-EA8E-4DA7-915E-CC098D9BADCB}" type="datetimeFigureOut">
              <a:rPr lang="en-US" smtClean="0"/>
              <a:t>11/05/12</a:t>
            </a:fld>
            <a:endParaRPr lang="en-US"/>
          </a:p>
        </p:txBody>
      </p:sp>
      <p:sp>
        <p:nvSpPr>
          <p:cNvPr id="6" name="Footer Placeholder 5"/>
          <p:cNvSpPr>
            <a:spLocks noGrp="1"/>
          </p:cNvSpPr>
          <p:nvPr>
            <p:ph type="ftr" sz="quarter" idx="11"/>
          </p:nvPr>
        </p:nvSpPr>
        <p:spPr>
          <a:xfrm>
            <a:off x="381095" y="6235607"/>
            <a:ext cx="25907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9F2F5E10-5301-4EE6-90D2-A6C4A3F62BED}" type="slidenum">
              <a:rPr lang="en-US" smtClean="0"/>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4388" y="4534726"/>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4624388" y="228600"/>
            <a:ext cx="2057400" cy="2039112"/>
          </a:xfrm>
        </p:spPr>
        <p:txBody>
          <a:bodyPr/>
          <a:lstStyle>
            <a:lvl1pPr>
              <a:buNone/>
              <a:defRPr/>
            </a:lvl1pPr>
          </a:lstStyle>
          <a:p>
            <a:r>
              <a:rPr lang="fr-FR" smtClean="0"/>
              <a:t>Drag picture to placeholder or click icon to add</a:t>
            </a:r>
            <a:endParaRPr/>
          </a:p>
        </p:txBody>
      </p:sp>
      <p:sp>
        <p:nvSpPr>
          <p:cNvPr id="13" name="Picture Placeholder 12"/>
          <p:cNvSpPr>
            <a:spLocks noGrp="1"/>
          </p:cNvSpPr>
          <p:nvPr>
            <p:ph type="pic" sz="quarter" idx="14"/>
          </p:nvPr>
        </p:nvSpPr>
        <p:spPr>
          <a:xfrm>
            <a:off x="4624388" y="2381663"/>
            <a:ext cx="2057400" cy="2039112"/>
          </a:xfrm>
        </p:spPr>
        <p:txBody>
          <a:bodyPr/>
          <a:lstStyle>
            <a:lvl1pPr>
              <a:buNone/>
              <a:defRPr/>
            </a:lvl1pPr>
          </a:lstStyle>
          <a:p>
            <a:r>
              <a:rPr lang="fr-FR" smtClean="0"/>
              <a:t>Drag picture to placeholder or click icon to add</a:t>
            </a:r>
            <a:endParaRPr/>
          </a:p>
        </p:txBody>
      </p:sp>
      <p:sp>
        <p:nvSpPr>
          <p:cNvPr id="14" name="Picture Placeholder 12"/>
          <p:cNvSpPr>
            <a:spLocks noGrp="1"/>
          </p:cNvSpPr>
          <p:nvPr>
            <p:ph type="pic" sz="quarter" idx="15"/>
          </p:nvPr>
        </p:nvSpPr>
        <p:spPr>
          <a:xfrm>
            <a:off x="6803136" y="2381662"/>
            <a:ext cx="2057400" cy="4187952"/>
          </a:xfrm>
        </p:spPr>
        <p:txBody>
          <a:bodyPr/>
          <a:lstStyle>
            <a:lvl1pPr>
              <a:buNone/>
              <a:defRPr/>
            </a:lvl1pPr>
          </a:lstStyle>
          <a:p>
            <a:r>
              <a:rPr lang="fr-FR" smtClean="0"/>
              <a:t>Drag picture to placeholder or click icon to add</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3 Pictures with Caption, Alt.">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53000" y="3124200"/>
            <a:ext cx="3108960" cy="871538"/>
          </a:xfrm>
        </p:spPr>
        <p:txBody>
          <a:bodyPr anchor="b">
            <a:normAutofit/>
          </a:bodyPr>
          <a:lstStyle>
            <a:lvl1pPr algn="l">
              <a:defRPr sz="2600" b="0"/>
            </a:lvl1pPr>
          </a:lstStyle>
          <a:p>
            <a:r>
              <a:rPr lang="fr-FR" smtClean="0"/>
              <a:t>Click to edit Master title style</a:t>
            </a:r>
            <a:endParaRPr/>
          </a:p>
        </p:txBody>
      </p:sp>
      <p:sp>
        <p:nvSpPr>
          <p:cNvPr id="3" name="Picture Placeholder 2"/>
          <p:cNvSpPr>
            <a:spLocks noGrp="1"/>
          </p:cNvSpPr>
          <p:nvPr>
            <p:ph type="pic" idx="1"/>
          </p:nvPr>
        </p:nvSpPr>
        <p:spPr>
          <a:xfrm>
            <a:off x="277905" y="2365248"/>
            <a:ext cx="424011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smtClean="0"/>
              <a:t>Drag picture to placeholder or click icon to add</a:t>
            </a:r>
            <a:endParaRPr/>
          </a:p>
        </p:txBody>
      </p:sp>
      <p:sp>
        <p:nvSpPr>
          <p:cNvPr id="4" name="Text Placeholder 3"/>
          <p:cNvSpPr>
            <a:spLocks noGrp="1"/>
          </p:cNvSpPr>
          <p:nvPr>
            <p:ph type="body" sz="half" idx="2"/>
          </p:nvPr>
        </p:nvSpPr>
        <p:spPr>
          <a:xfrm>
            <a:off x="4953000" y="3995737"/>
            <a:ext cx="3108960" cy="2147888"/>
          </a:xfrm>
        </p:spPr>
        <p:txBody>
          <a:bodyPr/>
          <a:lstStyle>
            <a:lvl1pPr marL="0" indent="0">
              <a:spcBef>
                <a:spcPts val="6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679BC7E7-EA8E-4DA7-915E-CC098D9BADCB}" type="datetimeFigureOut">
              <a:rPr lang="en-US" smtClean="0"/>
              <a:t>11/05/12</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9F2F5E10-5301-4EE6-90D2-A6C4A3F62BED}" type="slidenum">
              <a:rPr lang="en-US" smtClean="0"/>
              <a:t>‹#›</a:t>
            </a:fld>
            <a:endParaRPr lang="en-US"/>
          </a:p>
        </p:txBody>
      </p:sp>
      <p:sp>
        <p:nvSpPr>
          <p:cNvPr id="10" name="TextBox 9"/>
          <p:cNvSpPr txBox="1"/>
          <p:nvPr/>
        </p:nvSpPr>
        <p:spPr>
          <a:xfrm>
            <a:off x="4750361"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
        <p:nvSpPr>
          <p:cNvPr id="14" name="Picture Placeholder 12"/>
          <p:cNvSpPr>
            <a:spLocks noGrp="1"/>
          </p:cNvSpPr>
          <p:nvPr>
            <p:ph type="pic" sz="quarter" idx="13"/>
          </p:nvPr>
        </p:nvSpPr>
        <p:spPr>
          <a:xfrm>
            <a:off x="277905" y="228600"/>
            <a:ext cx="2057400" cy="2039112"/>
          </a:xfrm>
        </p:spPr>
        <p:txBody>
          <a:bodyPr/>
          <a:lstStyle>
            <a:lvl1pPr>
              <a:buNone/>
              <a:defRPr/>
            </a:lvl1pPr>
          </a:lstStyle>
          <a:p>
            <a:r>
              <a:rPr lang="fr-FR" smtClean="0"/>
              <a:t>Drag picture to placeholder or click icon to add</a:t>
            </a:r>
            <a:endParaRPr/>
          </a:p>
        </p:txBody>
      </p:sp>
      <p:sp>
        <p:nvSpPr>
          <p:cNvPr id="15" name="Picture Placeholder 12"/>
          <p:cNvSpPr>
            <a:spLocks noGrp="1"/>
          </p:cNvSpPr>
          <p:nvPr>
            <p:ph type="pic" sz="quarter" idx="14"/>
          </p:nvPr>
        </p:nvSpPr>
        <p:spPr>
          <a:xfrm>
            <a:off x="2460625" y="228600"/>
            <a:ext cx="2057400" cy="2039112"/>
          </a:xfrm>
        </p:spPr>
        <p:txBody>
          <a:bodyPr/>
          <a:lstStyle>
            <a:lvl1pPr>
              <a:buNone/>
              <a:defRPr/>
            </a:lvl1pPr>
          </a:lstStyle>
          <a:p>
            <a:r>
              <a:rPr lang="fr-FR" smtClean="0"/>
              <a:t>Drag picture to placeholder or click icon to add</a:t>
            </a: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and Vertical Tex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fr-FR"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fr-FR" smtClean="0"/>
              <a:t>Click to edit Master text styles</a:t>
            </a:r>
          </a:p>
          <a:p>
            <a:pPr lvl="1"/>
            <a:r>
              <a:rPr lang="fr-FR" smtClean="0"/>
              <a:t>Second level</a:t>
            </a:r>
          </a:p>
          <a:p>
            <a:pPr lvl="2"/>
            <a:r>
              <a:rPr lang="fr-FR" smtClean="0"/>
              <a:t>Third level</a:t>
            </a:r>
          </a:p>
          <a:p>
            <a:pPr lvl="3"/>
            <a:r>
              <a:rPr lang="fr-FR" smtClean="0"/>
              <a:t>Fourth level</a:t>
            </a:r>
          </a:p>
          <a:p>
            <a:pPr lvl="4"/>
            <a:r>
              <a:rPr lang="fr-FR" smtClean="0"/>
              <a:t>Fifth level</a:t>
            </a:r>
            <a:endParaRPr dirty="0"/>
          </a:p>
        </p:txBody>
      </p:sp>
      <p:sp>
        <p:nvSpPr>
          <p:cNvPr id="4" name="Date Placeholder 3"/>
          <p:cNvSpPr>
            <a:spLocks noGrp="1"/>
          </p:cNvSpPr>
          <p:nvPr>
            <p:ph type="dt" sz="half" idx="10"/>
          </p:nvPr>
        </p:nvSpPr>
        <p:spPr/>
        <p:txBody>
          <a:bodyPr/>
          <a:lstStyle/>
          <a:p>
            <a:fld id="{679BC7E7-EA8E-4DA7-915E-CC098D9BADCB}" type="datetimeFigureOut">
              <a:rPr lang="en-US" smtClean="0"/>
              <a:t>11/05/12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2F5E10-5301-4EE6-90D2-A6C4A3F62BED}"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7" name="Rectangle 6"/>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fr-FR"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fr-FR" smtClean="0"/>
              <a:t>Click to edit Master text styles</a:t>
            </a:r>
          </a:p>
          <a:p>
            <a:pPr lvl="1"/>
            <a:r>
              <a:rPr lang="fr-FR" smtClean="0"/>
              <a:t>Second level</a:t>
            </a:r>
          </a:p>
          <a:p>
            <a:pPr lvl="2"/>
            <a:r>
              <a:rPr lang="fr-FR" smtClean="0"/>
              <a:t>Third level</a:t>
            </a:r>
          </a:p>
          <a:p>
            <a:pPr lvl="3"/>
            <a:r>
              <a:rPr lang="fr-FR" smtClean="0"/>
              <a:t>Fourth level</a:t>
            </a:r>
          </a:p>
          <a:p>
            <a:pPr lvl="4"/>
            <a:r>
              <a:rPr lang="fr-FR" smtClean="0"/>
              <a:t>Fifth level</a:t>
            </a:r>
            <a:endParaRPr dirty="0"/>
          </a:p>
        </p:txBody>
      </p:sp>
      <p:sp>
        <p:nvSpPr>
          <p:cNvPr id="4" name="Date Placeholder 3"/>
          <p:cNvSpPr>
            <a:spLocks noGrp="1"/>
          </p:cNvSpPr>
          <p:nvPr>
            <p:ph type="dt" sz="half" idx="10"/>
          </p:nvPr>
        </p:nvSpPr>
        <p:spPr/>
        <p:txBody>
          <a:bodyPr/>
          <a:lstStyle/>
          <a:p>
            <a:fld id="{679BC7E7-EA8E-4DA7-915E-CC098D9BADCB}" type="datetimeFigureOut">
              <a:rPr lang="en-US" smtClean="0"/>
              <a:t>11/05/12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2F5E10-5301-4EE6-90D2-A6C4A3F62BED}" type="slidenum">
              <a:rPr lang="en-US" smtClean="0"/>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Rectangle 9"/>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Vertical Title and Text">
    <p:spTree>
      <p:nvGrpSpPr>
        <p:cNvPr id="1" name=""/>
        <p:cNvGrpSpPr/>
        <p:nvPr/>
      </p:nvGrpSpPr>
      <p:grpSpPr>
        <a:xfrm>
          <a:off x="0" y="0"/>
          <a:ext cx="0" cy="0"/>
          <a:chOff x="0" y="0"/>
          <a:chExt cx="0" cy="0"/>
        </a:xfrm>
      </p:grpSpPr>
      <p:sp>
        <p:nvSpPr>
          <p:cNvPr id="10" name="Rectangle 9"/>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995772" y="954742"/>
            <a:ext cx="681318" cy="5171422"/>
          </a:xfrm>
        </p:spPr>
        <p:txBody>
          <a:bodyPr vert="eaVert" anchor="t" anchorCtr="0"/>
          <a:lstStyle/>
          <a:p>
            <a:r>
              <a:rPr lang="fr-FR" smtClean="0"/>
              <a:t>Click to edit Master title style</a:t>
            </a:r>
            <a:endParaRPr/>
          </a:p>
        </p:txBody>
      </p:sp>
      <p:sp>
        <p:nvSpPr>
          <p:cNvPr id="3" name="Vertical Text Placeholder 2"/>
          <p:cNvSpPr>
            <a:spLocks noGrp="1"/>
          </p:cNvSpPr>
          <p:nvPr>
            <p:ph type="body" orient="vert" idx="1"/>
          </p:nvPr>
        </p:nvSpPr>
        <p:spPr>
          <a:xfrm>
            <a:off x="457200" y="958756"/>
            <a:ext cx="6858000" cy="5184869"/>
          </a:xfrm>
        </p:spPr>
        <p:txBody>
          <a:bodyPr vert="eaVert"/>
          <a:lstStyle>
            <a:lvl5pPr>
              <a:defRPr/>
            </a:lvl5pPr>
          </a:lstStyle>
          <a:p>
            <a:pPr lvl="0"/>
            <a:r>
              <a:rPr lang="fr-FR" smtClean="0"/>
              <a:t>Click to edit Master text styles</a:t>
            </a:r>
          </a:p>
          <a:p>
            <a:pPr lvl="1"/>
            <a:r>
              <a:rPr lang="fr-FR" smtClean="0"/>
              <a:t>Second level</a:t>
            </a:r>
          </a:p>
          <a:p>
            <a:pPr lvl="2"/>
            <a:r>
              <a:rPr lang="fr-FR" smtClean="0"/>
              <a:t>Third level</a:t>
            </a:r>
          </a:p>
          <a:p>
            <a:pPr lvl="3"/>
            <a:r>
              <a:rPr lang="fr-FR" smtClean="0"/>
              <a:t>Fourth level</a:t>
            </a:r>
          </a:p>
          <a:p>
            <a:pPr lvl="4"/>
            <a:r>
              <a:rPr lang="fr-FR" smtClean="0"/>
              <a:t>Fifth level</a:t>
            </a:r>
            <a:endParaRPr dirty="0"/>
          </a:p>
        </p:txBody>
      </p:sp>
      <p:sp>
        <p:nvSpPr>
          <p:cNvPr id="4" name="Date Placeholder 3"/>
          <p:cNvSpPr>
            <a:spLocks noGrp="1"/>
          </p:cNvSpPr>
          <p:nvPr>
            <p:ph type="dt" sz="half" idx="10"/>
          </p:nvPr>
        </p:nvSpPr>
        <p:spPr/>
        <p:txBody>
          <a:bodyPr/>
          <a:lstStyle/>
          <a:p>
            <a:fld id="{679BC7E7-EA8E-4DA7-915E-CC098D9BADCB}" type="datetimeFigureOut">
              <a:rPr lang="en-US" smtClean="0"/>
              <a:t>11/05/12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2F5E10-5301-4EE6-90D2-A6C4A3F62BED}" type="slidenum">
              <a:rPr lang="en-US" smtClean="0"/>
              <a:t>‹#›</a:t>
            </a:fld>
            <a:endParaRPr lang="en-US"/>
          </a:p>
        </p:txBody>
      </p:sp>
      <p:sp>
        <p:nvSpPr>
          <p:cNvPr id="9" name="TextBox 8"/>
          <p:cNvSpPr txBox="1"/>
          <p:nvPr/>
        </p:nvSpPr>
        <p:spPr>
          <a:xfrm rot="16200000">
            <a:off x="8593111" y="561668"/>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Al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8474" y="134471"/>
            <a:ext cx="7556313" cy="995082"/>
          </a:xfrm>
        </p:spPr>
        <p:txBody>
          <a:bodyPr anchor="b" anchorCtr="0"/>
          <a:lstStyle/>
          <a:p>
            <a:r>
              <a:rPr lang="fr-FR"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fr-FR" smtClean="0"/>
              <a:t>Click to edit Master text styles</a:t>
            </a:r>
          </a:p>
          <a:p>
            <a:pPr lvl="1"/>
            <a:r>
              <a:rPr lang="fr-FR" smtClean="0"/>
              <a:t>Second level</a:t>
            </a:r>
          </a:p>
          <a:p>
            <a:pPr lvl="2"/>
            <a:r>
              <a:rPr lang="fr-FR" smtClean="0"/>
              <a:t>Third level</a:t>
            </a:r>
          </a:p>
          <a:p>
            <a:pPr lvl="3"/>
            <a:r>
              <a:rPr lang="fr-FR" smtClean="0"/>
              <a:t>Fourth level</a:t>
            </a:r>
          </a:p>
          <a:p>
            <a:pPr lvl="4"/>
            <a:r>
              <a:rPr lang="fr-FR" smtClean="0"/>
              <a:t>Fifth level</a:t>
            </a:r>
            <a:endParaRPr dirty="0"/>
          </a:p>
        </p:txBody>
      </p:sp>
      <p:sp>
        <p:nvSpPr>
          <p:cNvPr id="4" name="Date Placeholder 3"/>
          <p:cNvSpPr>
            <a:spLocks noGrp="1"/>
          </p:cNvSpPr>
          <p:nvPr>
            <p:ph type="dt" sz="half" idx="10"/>
          </p:nvPr>
        </p:nvSpPr>
        <p:spPr/>
        <p:txBody>
          <a:bodyPr/>
          <a:lstStyle/>
          <a:p>
            <a:fld id="{679BC7E7-EA8E-4DA7-915E-CC098D9BADCB}" type="datetimeFigureOut">
              <a:rPr lang="en-US" smtClean="0"/>
              <a:t>11/05/12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2F5E10-5301-4EE6-90D2-A6C4A3F62BED}" type="slidenum">
              <a:rPr lang="en-US" smtClean="0"/>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Text Placeholder 3"/>
          <p:cNvSpPr>
            <a:spLocks noGrp="1"/>
          </p:cNvSpPr>
          <p:nvPr>
            <p:ph type="body" sz="half" idx="2"/>
          </p:nvPr>
        </p:nvSpPr>
        <p:spPr>
          <a:xfrm>
            <a:off x="498518" y="1129553"/>
            <a:ext cx="7558960" cy="774700"/>
          </a:xfrm>
        </p:spPr>
        <p:txBody>
          <a:bodyPr vert="horz" lIns="91440" tIns="45720" rIns="91440" bIns="45720" rtlCol="0" anchor="t" anchorCtr="0">
            <a:noAutofit/>
          </a:bodyPr>
          <a:lstStyle>
            <a:lvl1pPr marL="0" indent="0">
              <a:buNone/>
              <a:defRPr kumimoji="0" sz="2400" b="0" i="0" u="none" strike="noStrike" kern="1200" cap="none" spc="0" normalizeH="0" baseline="0">
                <a:ln>
                  <a:noFill/>
                </a:ln>
                <a:solidFill>
                  <a:schemeClr val="accent3"/>
                </a:solidFill>
                <a:effectLst/>
                <a:uLnTx/>
                <a:uFillTx/>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lang="fr-FR"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Slide with 2 Pictures">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fr-FR"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Click to edit Master subtitle style</a:t>
            </a:r>
            <a:endParaRPr dirty="0"/>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679BC7E7-EA8E-4DA7-915E-CC098D9BADCB}" type="datetimeFigureOut">
              <a:rPr lang="en-US" smtClean="0"/>
              <a:t>11/05/12</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Picture Placeholder 12"/>
          <p:cNvSpPr>
            <a:spLocks noGrp="1"/>
          </p:cNvSpPr>
          <p:nvPr>
            <p:ph type="pic" sz="quarter" idx="12"/>
          </p:nvPr>
        </p:nvSpPr>
        <p:spPr>
          <a:xfrm>
            <a:off x="4624388" y="228600"/>
            <a:ext cx="2057400" cy="2039112"/>
          </a:xfrm>
        </p:spPr>
        <p:txBody>
          <a:bodyPr/>
          <a:lstStyle>
            <a:lvl1pPr>
              <a:buNone/>
              <a:defRPr/>
            </a:lvl1pPr>
          </a:lstStyle>
          <a:p>
            <a:r>
              <a:rPr lang="fr-FR" smtClean="0"/>
              <a:t>Drag picture to placeholder or click icon to add</a:t>
            </a:r>
            <a:endParaRPr/>
          </a:p>
        </p:txBody>
      </p:sp>
      <p:sp>
        <p:nvSpPr>
          <p:cNvPr id="14" name="Picture Placeholder 12"/>
          <p:cNvSpPr>
            <a:spLocks noGrp="1"/>
          </p:cNvSpPr>
          <p:nvPr>
            <p:ph type="pic" sz="quarter" idx="13"/>
          </p:nvPr>
        </p:nvSpPr>
        <p:spPr>
          <a:xfrm>
            <a:off x="6802438" y="2377440"/>
            <a:ext cx="2057400" cy="2039112"/>
          </a:xfrm>
        </p:spPr>
        <p:txBody>
          <a:bodyPr/>
          <a:lstStyle>
            <a:lvl1pPr>
              <a:buNone/>
              <a:defRPr/>
            </a:lvl1pPr>
          </a:lstStyle>
          <a:p>
            <a:r>
              <a:rPr lang="fr-FR" smtClean="0"/>
              <a:t>Drag picture to placeholder or click icon to add</a:t>
            </a:r>
            <a:endParaRPr/>
          </a:p>
        </p:txBody>
      </p:sp>
      <p:sp>
        <p:nvSpPr>
          <p:cNvPr id="16" name="Text Placeholder 3"/>
          <p:cNvSpPr>
            <a:spLocks noGrp="1"/>
          </p:cNvSpPr>
          <p:nvPr>
            <p:ph type="body" sz="half" idx="2"/>
          </p:nvPr>
        </p:nvSpPr>
        <p:spPr>
          <a:xfrm>
            <a:off x="857250" y="1779494"/>
            <a:ext cx="3086100" cy="2040905"/>
          </a:xfrm>
        </p:spPr>
        <p:txBody>
          <a:bodyPr lIns="45720" tIns="45720" rIns="45720" anchor="t">
            <a:noAutofit/>
          </a:bodyPr>
          <a:lstStyle>
            <a:lvl1pPr marL="0" indent="0" algn="ctr">
              <a:spcBef>
                <a:spcPts val="600"/>
              </a:spcBef>
              <a:buNone/>
              <a:defRPr sz="4600">
                <a:solidFill>
                  <a:schemeClr val="bg1"/>
                </a:solidFill>
              </a:defRPr>
            </a:lvl1pPr>
            <a:lvl2pPr>
              <a:defRPr sz="1200"/>
            </a:lvl2pPr>
            <a:lvl3pPr>
              <a:defRPr sz="1000"/>
            </a:lvl3pPr>
            <a:lvl4pPr>
              <a:defRPr sz="900"/>
            </a:lvl4pPr>
            <a:lvl5pPr>
              <a:defRPr sz="900"/>
            </a:lvl5pPr>
          </a:lstStyle>
          <a:p>
            <a:pPr lvl="0" eaLnBrk="1" latinLnBrk="0" hangingPunct="1"/>
            <a:r>
              <a:rPr kumimoji="0" lang="fr-FR" smtClean="0"/>
              <a:t>Click to edit Master text styles</a:t>
            </a: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658907" y="228600"/>
            <a:ext cx="820093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286000" y="3124200"/>
            <a:ext cx="5638800" cy="1362075"/>
          </a:xfrm>
        </p:spPr>
        <p:txBody>
          <a:bodyPr anchor="b" anchorCtr="0">
            <a:normAutofit/>
          </a:bodyPr>
          <a:lstStyle>
            <a:lvl1pPr algn="l">
              <a:defRPr sz="3200" b="0" cap="none" baseline="0">
                <a:solidFill>
                  <a:schemeClr val="bg1"/>
                </a:solidFill>
              </a:defRPr>
            </a:lvl1pPr>
          </a:lstStyle>
          <a:p>
            <a:r>
              <a:rPr lang="fr-FR" smtClean="0"/>
              <a:t>Click to edit Master title style</a:t>
            </a:r>
            <a:endParaRPr/>
          </a:p>
        </p:txBody>
      </p:sp>
      <p:sp>
        <p:nvSpPr>
          <p:cNvPr id="3" name="Text Placeholder 2"/>
          <p:cNvSpPr>
            <a:spLocks noGrp="1"/>
          </p:cNvSpPr>
          <p:nvPr>
            <p:ph type="body" idx="1"/>
          </p:nvPr>
        </p:nvSpPr>
        <p:spPr>
          <a:xfrm>
            <a:off x="2286000" y="4495800"/>
            <a:ext cx="5638800" cy="1500187"/>
          </a:xfrm>
        </p:spPr>
        <p:txBody>
          <a:bodyPr anchor="t" anchorCtr="0">
            <a:normAutofit/>
          </a:bodyPr>
          <a:lstStyle>
            <a:lvl1pPr marL="0" indent="0">
              <a:spcBef>
                <a:spcPts val="300"/>
              </a:spcBef>
              <a:buNone/>
              <a:defRPr sz="14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Click to edit Master text styles</a:t>
            </a:r>
          </a:p>
        </p:txBody>
      </p:sp>
      <p:sp>
        <p:nvSpPr>
          <p:cNvPr id="4" name="Date Placeholder 3"/>
          <p:cNvSpPr>
            <a:spLocks noGrp="1"/>
          </p:cNvSpPr>
          <p:nvPr>
            <p:ph type="dt" sz="half" idx="10"/>
          </p:nvPr>
        </p:nvSpPr>
        <p:spPr>
          <a:xfrm>
            <a:off x="658906" y="6248774"/>
            <a:ext cx="1474694" cy="365125"/>
          </a:xfrm>
        </p:spPr>
        <p:txBody>
          <a:bodyPr/>
          <a:lstStyle>
            <a:lvl1pPr algn="l">
              <a:defRPr>
                <a:solidFill>
                  <a:schemeClr val="bg1"/>
                </a:solidFill>
              </a:defRPr>
            </a:lvl1pPr>
          </a:lstStyle>
          <a:p>
            <a:fld id="{679BC7E7-EA8E-4DA7-915E-CC098D9BADCB}" type="datetimeFigureOut">
              <a:rPr lang="en-US" smtClean="0"/>
              <a:t>11/05/12</a:t>
            </a:fld>
            <a:endParaRPr lang="en-US"/>
          </a:p>
        </p:txBody>
      </p:sp>
      <p:sp>
        <p:nvSpPr>
          <p:cNvPr id="5" name="Footer Placeholder 4"/>
          <p:cNvSpPr>
            <a:spLocks noGrp="1"/>
          </p:cNvSpPr>
          <p:nvPr>
            <p:ph type="ftr" sz="quarter" idx="11"/>
          </p:nvPr>
        </p:nvSpPr>
        <p:spPr>
          <a:xfrm>
            <a:off x="2286000" y="6248774"/>
            <a:ext cx="5638800" cy="365125"/>
          </a:xfrm>
        </p:spPr>
        <p:txBody>
          <a:bodyPr/>
          <a:lstStyle>
            <a:lvl1pPr>
              <a:defRPr>
                <a:solidFill>
                  <a:schemeClr val="bg1"/>
                </a:solidFill>
              </a:defRPr>
            </a:lvl1pPr>
          </a:lstStyle>
          <a:p>
            <a:endParaRPr lang="en-US"/>
          </a:p>
        </p:txBody>
      </p:sp>
      <p:sp>
        <p:nvSpPr>
          <p:cNvPr id="6" name="Slide Number Placeholder 5"/>
          <p:cNvSpPr>
            <a:spLocks noGrp="1"/>
          </p:cNvSpPr>
          <p:nvPr>
            <p:ph type="sldNum" sz="quarter" idx="12"/>
          </p:nvPr>
        </p:nvSpPr>
        <p:spPr>
          <a:xfrm>
            <a:off x="8305800" y="6248774"/>
            <a:ext cx="554038" cy="365125"/>
          </a:xfrm>
        </p:spPr>
        <p:txBody>
          <a:bodyPr/>
          <a:lstStyle/>
          <a:p>
            <a:fld id="{9F2F5E10-5301-4EE6-90D2-A6C4A3F62BED}" type="slidenum">
              <a:rPr lang="en-US" smtClean="0"/>
              <a:t>‹#›</a:t>
            </a:fld>
            <a:endParaRPr lang="en-US"/>
          </a:p>
        </p:txBody>
      </p:sp>
      <p:sp>
        <p:nvSpPr>
          <p:cNvPr id="8" name="TextBox 7"/>
          <p:cNvSpPr txBox="1"/>
          <p:nvPr/>
        </p:nvSpPr>
        <p:spPr>
          <a:xfrm>
            <a:off x="2003612" y="3110754"/>
            <a:ext cx="260909" cy="615553"/>
          </a:xfrm>
          <a:prstGeom prst="rect">
            <a:avLst/>
          </a:prstGeom>
          <a:noFill/>
        </p:spPr>
        <p:txBody>
          <a:bodyPr wrap="square" lIns="0" tIns="0" rIns="0" bIns="0" rtlCol="0">
            <a:spAutoFit/>
          </a:bodyPr>
          <a:lstStyle/>
          <a:p>
            <a:r>
              <a:rPr sz="4000" b="1">
                <a:solidFill>
                  <a:schemeClr val="accent1">
                    <a:lumMod val="60000"/>
                    <a:lumOff val="40000"/>
                  </a:schemeClr>
                </a:solidFill>
              </a:rPr>
              <a:t>+</a:t>
            </a:r>
          </a:p>
        </p:txBody>
      </p:sp>
      <p:sp>
        <p:nvSpPr>
          <p:cNvPr id="9" name="Rectangle 8"/>
          <p:cNvSpPr/>
          <p:nvPr/>
        </p:nvSpPr>
        <p:spPr>
          <a:xfrm>
            <a:off x="285750" y="228600"/>
            <a:ext cx="212725" cy="634523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11" name="Rectangle 10"/>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fr-FR" smtClean="0"/>
              <a:t>Click to edit Master title style</a:t>
            </a:r>
            <a:endParaRPr/>
          </a:p>
        </p:txBody>
      </p:sp>
      <p:sp>
        <p:nvSpPr>
          <p:cNvPr id="3" name="Content Placeholder 2"/>
          <p:cNvSpPr>
            <a:spLocks noGrp="1"/>
          </p:cNvSpPr>
          <p:nvPr>
            <p:ph sz="half" idx="1"/>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fr-FR" smtClean="0"/>
              <a:t>Click to edit Master text styles</a:t>
            </a:r>
          </a:p>
          <a:p>
            <a:pPr lvl="1"/>
            <a:r>
              <a:rPr lang="fr-FR" smtClean="0"/>
              <a:t>Second level</a:t>
            </a:r>
          </a:p>
          <a:p>
            <a:pPr lvl="2"/>
            <a:r>
              <a:rPr lang="fr-FR" smtClean="0"/>
              <a:t>Third level</a:t>
            </a:r>
          </a:p>
          <a:p>
            <a:pPr lvl="3"/>
            <a:r>
              <a:rPr lang="fr-FR" smtClean="0"/>
              <a:t>Fourth level</a:t>
            </a:r>
          </a:p>
          <a:p>
            <a:pPr lvl="4"/>
            <a:r>
              <a:rPr lang="fr-FR" smtClean="0"/>
              <a:t>Fifth level</a:t>
            </a:r>
            <a:endParaRPr dirty="0"/>
          </a:p>
        </p:txBody>
      </p:sp>
      <p:sp>
        <p:nvSpPr>
          <p:cNvPr id="4" name="Content Placeholder 3"/>
          <p:cNvSpPr>
            <a:spLocks noGrp="1"/>
          </p:cNvSpPr>
          <p:nvPr>
            <p:ph sz="half" idx="2"/>
          </p:nvPr>
        </p:nvSpPr>
        <p:spPr>
          <a:xfrm>
            <a:off x="439987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fr-FR" smtClean="0"/>
              <a:t>Click to edit Master text styles</a:t>
            </a:r>
          </a:p>
          <a:p>
            <a:pPr lvl="1"/>
            <a:r>
              <a:rPr lang="fr-FR" smtClean="0"/>
              <a:t>Second level</a:t>
            </a:r>
          </a:p>
          <a:p>
            <a:pPr lvl="2"/>
            <a:r>
              <a:rPr lang="fr-FR" smtClean="0"/>
              <a:t>Third level</a:t>
            </a:r>
          </a:p>
          <a:p>
            <a:pPr lvl="3"/>
            <a:r>
              <a:rPr lang="fr-FR" smtClean="0"/>
              <a:t>Fourth level</a:t>
            </a:r>
          </a:p>
          <a:p>
            <a:pPr lvl="4"/>
            <a:r>
              <a:rPr lang="fr-FR" smtClean="0"/>
              <a:t>Fifth level</a:t>
            </a:r>
            <a:endParaRPr dirty="0"/>
          </a:p>
        </p:txBody>
      </p:sp>
      <p:sp>
        <p:nvSpPr>
          <p:cNvPr id="5" name="Date Placeholder 4"/>
          <p:cNvSpPr>
            <a:spLocks noGrp="1"/>
          </p:cNvSpPr>
          <p:nvPr>
            <p:ph type="dt" sz="half" idx="10"/>
          </p:nvPr>
        </p:nvSpPr>
        <p:spPr/>
        <p:txBody>
          <a:bodyPr/>
          <a:lstStyle/>
          <a:p>
            <a:fld id="{679BC7E7-EA8E-4DA7-915E-CC098D9BADCB}" type="datetimeFigureOut">
              <a:rPr lang="en-US" smtClean="0"/>
              <a:t>11/05/12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2F5E10-5301-4EE6-90D2-A6C4A3F62BED}"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0" name="Rectangle 9"/>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TextBox 11"/>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lvl1pPr>
              <a:defRPr/>
            </a:lvl1pPr>
          </a:lstStyle>
          <a:p>
            <a:r>
              <a:rPr lang="fr-FR" smtClean="0"/>
              <a:t>Click to edit Master title style</a:t>
            </a:r>
            <a:endParaRPr/>
          </a:p>
        </p:txBody>
      </p:sp>
      <p:sp>
        <p:nvSpPr>
          <p:cNvPr id="4" name="Content Placeholder 3"/>
          <p:cNvSpPr>
            <a:spLocks noGrp="1"/>
          </p:cNvSpPr>
          <p:nvPr>
            <p:ph sz="half" idx="2"/>
          </p:nvPr>
        </p:nvSpPr>
        <p:spPr>
          <a:xfrm>
            <a:off x="497541"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fr-FR" smtClean="0"/>
              <a:t>Click to edit Master text styles</a:t>
            </a:r>
          </a:p>
          <a:p>
            <a:pPr lvl="1"/>
            <a:r>
              <a:rPr lang="fr-FR" smtClean="0"/>
              <a:t>Second level</a:t>
            </a:r>
          </a:p>
          <a:p>
            <a:pPr lvl="2"/>
            <a:r>
              <a:rPr lang="fr-FR" smtClean="0"/>
              <a:t>Third level</a:t>
            </a:r>
          </a:p>
          <a:p>
            <a:pPr lvl="3"/>
            <a:r>
              <a:rPr lang="fr-FR" smtClean="0"/>
              <a:t>Fourth level</a:t>
            </a:r>
          </a:p>
          <a:p>
            <a:pPr lvl="4"/>
            <a:r>
              <a:rPr lang="fr-FR" smtClean="0"/>
              <a:t>Fifth level</a:t>
            </a:r>
            <a:endParaRPr dirty="0"/>
          </a:p>
        </p:txBody>
      </p:sp>
      <p:sp>
        <p:nvSpPr>
          <p:cNvPr id="6" name="Content Placeholder 5"/>
          <p:cNvSpPr>
            <a:spLocks noGrp="1"/>
          </p:cNvSpPr>
          <p:nvPr>
            <p:ph sz="quarter" idx="4"/>
          </p:nvPr>
        </p:nvSpPr>
        <p:spPr>
          <a:xfrm>
            <a:off x="4399878"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fr-FR" smtClean="0"/>
              <a:t>Click to edit Master text styles</a:t>
            </a:r>
          </a:p>
          <a:p>
            <a:pPr lvl="1"/>
            <a:r>
              <a:rPr lang="fr-FR" smtClean="0"/>
              <a:t>Second level</a:t>
            </a:r>
          </a:p>
          <a:p>
            <a:pPr lvl="2"/>
            <a:r>
              <a:rPr lang="fr-FR" smtClean="0"/>
              <a:t>Third level</a:t>
            </a:r>
          </a:p>
          <a:p>
            <a:pPr lvl="3"/>
            <a:r>
              <a:rPr lang="fr-FR" smtClean="0"/>
              <a:t>Fourth level</a:t>
            </a:r>
          </a:p>
          <a:p>
            <a:pPr lvl="4"/>
            <a:r>
              <a:rPr lang="fr-FR" smtClean="0"/>
              <a:t>Fifth level</a:t>
            </a:r>
            <a:endParaRPr dirty="0"/>
          </a:p>
        </p:txBody>
      </p:sp>
      <p:sp>
        <p:nvSpPr>
          <p:cNvPr id="7" name="Date Placeholder 6"/>
          <p:cNvSpPr>
            <a:spLocks noGrp="1"/>
          </p:cNvSpPr>
          <p:nvPr>
            <p:ph type="dt" sz="half" idx="10"/>
          </p:nvPr>
        </p:nvSpPr>
        <p:spPr/>
        <p:txBody>
          <a:bodyPr/>
          <a:lstStyle/>
          <a:p>
            <a:fld id="{679BC7E7-EA8E-4DA7-915E-CC098D9BADCB}" type="datetimeFigureOut">
              <a:rPr lang="en-US" smtClean="0"/>
              <a:t>11/05/12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F2F5E10-5301-4EE6-90D2-A6C4A3F62BED}" type="slidenum">
              <a:rPr lang="en-US" smtClean="0"/>
              <a:t>‹#›</a:t>
            </a:fld>
            <a:endParaRPr lang="en-US"/>
          </a:p>
        </p:txBody>
      </p:sp>
      <p:sp>
        <p:nvSpPr>
          <p:cNvPr id="3" name="Text Placeholder 2"/>
          <p:cNvSpPr>
            <a:spLocks noGrp="1"/>
          </p:cNvSpPr>
          <p:nvPr>
            <p:ph type="body" idx="1"/>
          </p:nvPr>
        </p:nvSpPr>
        <p:spPr>
          <a:xfrm>
            <a:off x="497541" y="2070847"/>
            <a:ext cx="3657600" cy="322729"/>
          </a:xfrm>
          <a:prstGeom prst="rect">
            <a:avLst/>
          </a:prstGeom>
          <a:solidFill>
            <a:schemeClr val="accent3"/>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Click to edit Master text styles</a:t>
            </a:r>
          </a:p>
        </p:txBody>
      </p:sp>
      <p:sp>
        <p:nvSpPr>
          <p:cNvPr id="5" name="Text Placeholder 4"/>
          <p:cNvSpPr>
            <a:spLocks noGrp="1"/>
          </p:cNvSpPr>
          <p:nvPr>
            <p:ph type="body" sz="quarter" idx="3"/>
          </p:nvPr>
        </p:nvSpPr>
        <p:spPr>
          <a:xfrm>
            <a:off x="4399878" y="2070847"/>
            <a:ext cx="3657600" cy="322729"/>
          </a:xfrm>
          <a:prstGeom prst="rect">
            <a:avLst/>
          </a:prstGeom>
          <a:solidFill>
            <a:schemeClr val="accent3">
              <a:lumMod val="60000"/>
              <a:lumOff val="40000"/>
            </a:schemeClr>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fr-FR" smtClean="0"/>
              <a:t>Click to edit Master title style</a:t>
            </a:r>
            <a:endParaRPr/>
          </a:p>
        </p:txBody>
      </p:sp>
      <p:sp>
        <p:nvSpPr>
          <p:cNvPr id="3" name="Content Placeholder 2"/>
          <p:cNvSpPr>
            <a:spLocks noGrp="1"/>
          </p:cNvSpPr>
          <p:nvPr>
            <p:ph sz="half" idx="1"/>
          </p:nvPr>
        </p:nvSpPr>
        <p:spPr>
          <a:xfrm>
            <a:off x="498517" y="1985963"/>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fr-FR" smtClean="0"/>
              <a:t>Click to edit Master text styles</a:t>
            </a:r>
          </a:p>
          <a:p>
            <a:pPr lvl="1"/>
            <a:r>
              <a:rPr lang="fr-FR" smtClean="0"/>
              <a:t>Second level</a:t>
            </a:r>
          </a:p>
          <a:p>
            <a:pPr lvl="2"/>
            <a:r>
              <a:rPr lang="fr-FR" smtClean="0"/>
              <a:t>Third level</a:t>
            </a:r>
          </a:p>
          <a:p>
            <a:pPr lvl="3"/>
            <a:r>
              <a:rPr lang="fr-FR" smtClean="0"/>
              <a:t>Fourth level</a:t>
            </a:r>
          </a:p>
          <a:p>
            <a:pPr lvl="4"/>
            <a:r>
              <a:rPr lang="fr-FR" smtClean="0"/>
              <a:t>Fifth level</a:t>
            </a:r>
            <a:endParaRPr dirty="0"/>
          </a:p>
        </p:txBody>
      </p:sp>
      <p:sp>
        <p:nvSpPr>
          <p:cNvPr id="5" name="Date Placeholder 4"/>
          <p:cNvSpPr>
            <a:spLocks noGrp="1"/>
          </p:cNvSpPr>
          <p:nvPr>
            <p:ph type="dt" sz="half" idx="10"/>
          </p:nvPr>
        </p:nvSpPr>
        <p:spPr/>
        <p:txBody>
          <a:bodyPr/>
          <a:lstStyle/>
          <a:p>
            <a:fld id="{679BC7E7-EA8E-4DA7-915E-CC098D9BADCB}" type="datetimeFigureOut">
              <a:rPr lang="en-US" smtClean="0"/>
              <a:t>11/05/12</a:t>
            </a:fld>
            <a:endParaRPr lang="en-US"/>
          </a:p>
        </p:txBody>
      </p:sp>
      <p:sp>
        <p:nvSpPr>
          <p:cNvPr id="6" name="Footer Placeholder 5"/>
          <p:cNvSpPr>
            <a:spLocks noGrp="1"/>
          </p:cNvSpPr>
          <p:nvPr>
            <p:ph type="ftr" sz="quarter" idx="11"/>
          </p:nvPr>
        </p:nvSpPr>
        <p:spPr/>
        <p:txBody>
          <a:bodyPr/>
          <a:lstStyle/>
          <a:p>
            <a:endParaRPr lang="en-US"/>
          </a:p>
        </p:txBody>
      </p:sp>
      <p:sp>
        <p:nvSpPr>
          <p:cNvPr id="13" name="Content Placeholder 2"/>
          <p:cNvSpPr>
            <a:spLocks noGrp="1"/>
          </p:cNvSpPr>
          <p:nvPr>
            <p:ph sz="half" idx="14"/>
          </p:nvPr>
        </p:nvSpPr>
        <p:spPr>
          <a:xfrm>
            <a:off x="498517" y="4164965"/>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fr-FR" smtClean="0"/>
              <a:t>Click to edit Master text styles</a:t>
            </a:r>
          </a:p>
          <a:p>
            <a:pPr lvl="1"/>
            <a:r>
              <a:rPr lang="fr-FR" smtClean="0"/>
              <a:t>Second level</a:t>
            </a:r>
          </a:p>
          <a:p>
            <a:pPr lvl="2"/>
            <a:r>
              <a:rPr lang="fr-FR" smtClean="0"/>
              <a:t>Third level</a:t>
            </a:r>
          </a:p>
          <a:p>
            <a:pPr lvl="3"/>
            <a:r>
              <a:rPr lang="fr-FR" smtClean="0"/>
              <a:t>Fourth level</a:t>
            </a:r>
          </a:p>
          <a:p>
            <a:pPr lvl="4"/>
            <a:r>
              <a:rPr lang="fr-FR" smtClean="0"/>
              <a:t>Fifth level</a:t>
            </a:r>
            <a:endParaRPr dirty="0"/>
          </a:p>
        </p:txBody>
      </p:sp>
      <p:sp>
        <p:nvSpPr>
          <p:cNvPr id="14" name="Rectangle 13"/>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Slide Number Placeholder 6"/>
          <p:cNvSpPr>
            <a:spLocks noGrp="1"/>
          </p:cNvSpPr>
          <p:nvPr>
            <p:ph type="sldNum" sz="quarter" idx="12"/>
          </p:nvPr>
        </p:nvSpPr>
        <p:spPr>
          <a:xfrm>
            <a:off x="8305800" y="242234"/>
            <a:ext cx="554038" cy="365125"/>
          </a:xfrm>
        </p:spPr>
        <p:txBody>
          <a:bodyPr/>
          <a:lstStyle/>
          <a:p>
            <a:fld id="{9F2F5E10-5301-4EE6-90D2-A6C4A3F62BED}"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fr-FR" smtClean="0"/>
              <a:t>Click to edit Master title style</a:t>
            </a:r>
            <a:endParaRPr/>
          </a:p>
        </p:txBody>
      </p:sp>
      <p:sp>
        <p:nvSpPr>
          <p:cNvPr id="3"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fr-FR" smtClean="0"/>
              <a:t>Click to edit Master text styles</a:t>
            </a:r>
          </a:p>
          <a:p>
            <a:pPr lvl="1"/>
            <a:r>
              <a:rPr lang="fr-FR" smtClean="0"/>
              <a:t>Second level</a:t>
            </a:r>
          </a:p>
          <a:p>
            <a:pPr lvl="2"/>
            <a:r>
              <a:rPr lang="fr-FR" smtClean="0"/>
              <a:t>Third level</a:t>
            </a:r>
          </a:p>
          <a:p>
            <a:pPr lvl="3"/>
            <a:r>
              <a:rPr lang="fr-FR" smtClean="0"/>
              <a:t>Fourth level</a:t>
            </a:r>
          </a:p>
          <a:p>
            <a:pPr lvl="4"/>
            <a:r>
              <a:rPr lang="fr-FR" smtClean="0"/>
              <a:t>Fifth level</a:t>
            </a:r>
            <a:endParaRPr dirty="0"/>
          </a:p>
        </p:txBody>
      </p:sp>
      <p:sp>
        <p:nvSpPr>
          <p:cNvPr id="5" name="Date Placeholder 4"/>
          <p:cNvSpPr>
            <a:spLocks noGrp="1"/>
          </p:cNvSpPr>
          <p:nvPr>
            <p:ph type="dt" sz="half" idx="10"/>
          </p:nvPr>
        </p:nvSpPr>
        <p:spPr/>
        <p:txBody>
          <a:bodyPr/>
          <a:lstStyle/>
          <a:p>
            <a:fld id="{679BC7E7-EA8E-4DA7-915E-CC098D9BADCB}" type="datetimeFigureOut">
              <a:rPr lang="en-US" smtClean="0"/>
              <a:t>11/05/12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2F5E10-5301-4EE6-90D2-A6C4A3F62BED}" type="slidenum">
              <a:rPr lang="en-US" smtClean="0"/>
              <a:t>‹#›</a:t>
            </a:fld>
            <a:endParaRPr lang="en-US"/>
          </a:p>
        </p:txBody>
      </p:sp>
      <p:sp>
        <p:nvSpPr>
          <p:cNvPr id="11" name="Content Placeholder 2"/>
          <p:cNvSpPr>
            <a:spLocks noGrp="1"/>
          </p:cNvSpPr>
          <p:nvPr>
            <p:ph sz="half" idx="15"/>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fr-FR" smtClean="0"/>
              <a:t>Click to edit Master text styles</a:t>
            </a:r>
          </a:p>
          <a:p>
            <a:pPr lvl="1"/>
            <a:r>
              <a:rPr lang="fr-FR" smtClean="0"/>
              <a:t>Second level</a:t>
            </a:r>
          </a:p>
          <a:p>
            <a:pPr lvl="2"/>
            <a:r>
              <a:rPr lang="fr-FR" smtClean="0"/>
              <a:t>Third level</a:t>
            </a:r>
          </a:p>
          <a:p>
            <a:pPr lvl="3"/>
            <a:r>
              <a:rPr lang="fr-FR" smtClean="0"/>
              <a:t>Fourth level</a:t>
            </a:r>
          </a:p>
          <a:p>
            <a:pPr lvl="4"/>
            <a:r>
              <a:rPr lang="fr-FR" smtClean="0"/>
              <a:t>Fifth level</a:t>
            </a:r>
            <a:endParaRPr dirty="0"/>
          </a:p>
        </p:txBody>
      </p:sp>
      <p:sp>
        <p:nvSpPr>
          <p:cNvPr id="13"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fr-FR" smtClean="0"/>
              <a:t>Click to edit Master text styles</a:t>
            </a:r>
          </a:p>
          <a:p>
            <a:pPr lvl="1"/>
            <a:r>
              <a:rPr lang="fr-FR" smtClean="0"/>
              <a:t>Second level</a:t>
            </a:r>
          </a:p>
          <a:p>
            <a:pPr lvl="2"/>
            <a:r>
              <a:rPr lang="fr-FR" smtClean="0"/>
              <a:t>Third level</a:t>
            </a:r>
          </a:p>
          <a:p>
            <a:pPr lvl="3"/>
            <a:r>
              <a:rPr lang="fr-FR" smtClean="0"/>
              <a:t>Fourth level</a:t>
            </a:r>
          </a:p>
          <a:p>
            <a:pPr lvl="4"/>
            <a:r>
              <a:rPr lang="fr-FR" smtClean="0"/>
              <a:t>Fifth level</a:t>
            </a:r>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14" Type="http://schemas.openxmlformats.org/officeDocument/2006/relationships/slideLayout" Target="../slideLayouts/slideLayout14.xml"/><Relationship Id="rId20" Type="http://schemas.openxmlformats.org/officeDocument/2006/relationships/slideLayout" Target="../slideLayouts/slideLayout20.xml"/><Relationship Id="rId4" Type="http://schemas.openxmlformats.org/officeDocument/2006/relationships/slideLayout" Target="../slideLayouts/slideLayout4.xml"/><Relationship Id="rId21" Type="http://schemas.openxmlformats.org/officeDocument/2006/relationships/theme" Target="../theme/theme1.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16" Type="http://schemas.openxmlformats.org/officeDocument/2006/relationships/slideLayout" Target="../slideLayouts/slideLayout16.xml"/><Relationship Id="rId8" Type="http://schemas.openxmlformats.org/officeDocument/2006/relationships/slideLayout" Target="../slideLayouts/slideLayout8.xml"/><Relationship Id="rId13" Type="http://schemas.openxmlformats.org/officeDocument/2006/relationships/slideLayout" Target="../slideLayouts/slideLayout13.xml"/><Relationship Id="rId10" Type="http://schemas.openxmlformats.org/officeDocument/2006/relationships/slideLayout" Target="../slideLayouts/slideLayout1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19" Type="http://schemas.openxmlformats.org/officeDocument/2006/relationships/slideLayout" Target="../slideLayouts/slideLayout19.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18"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8474" y="484094"/>
            <a:ext cx="7556313" cy="1116106"/>
          </a:xfrm>
          <a:prstGeom prst="rect">
            <a:avLst/>
          </a:prstGeom>
        </p:spPr>
        <p:txBody>
          <a:bodyPr vert="horz" lIns="91440" tIns="45720" rIns="91440" bIns="45720" rtlCol="0" anchor="t" anchorCtr="0">
            <a:noAutofit/>
          </a:bodyPr>
          <a:lstStyle/>
          <a:p>
            <a:r>
              <a:rPr lang="fr-FR" smtClean="0"/>
              <a:t>Click to edit Master title style</a:t>
            </a:r>
            <a:endParaRPr/>
          </a:p>
        </p:txBody>
      </p:sp>
      <p:sp>
        <p:nvSpPr>
          <p:cNvPr id="3" name="Text Placeholder 2"/>
          <p:cNvSpPr>
            <a:spLocks noGrp="1"/>
          </p:cNvSpPr>
          <p:nvPr>
            <p:ph type="body" idx="1"/>
          </p:nvPr>
        </p:nvSpPr>
        <p:spPr>
          <a:xfrm>
            <a:off x="498474" y="1981200"/>
            <a:ext cx="7556313" cy="4144963"/>
          </a:xfrm>
          <a:prstGeom prst="rect">
            <a:avLst/>
          </a:prstGeom>
        </p:spPr>
        <p:txBody>
          <a:bodyPr vert="horz" lIns="91440" tIns="45720" rIns="91440" bIns="45720" rtlCol="0">
            <a:normAutofit/>
          </a:bodyPr>
          <a:lstStyle/>
          <a:p>
            <a:pPr lvl="0"/>
            <a:r>
              <a:rPr lang="fr-FR" smtClean="0"/>
              <a:t>Click to edit Master text styles</a:t>
            </a:r>
          </a:p>
          <a:p>
            <a:pPr lvl="1"/>
            <a:r>
              <a:rPr lang="fr-FR" smtClean="0"/>
              <a:t>Second level</a:t>
            </a:r>
          </a:p>
          <a:p>
            <a:pPr lvl="2"/>
            <a:r>
              <a:rPr lang="fr-FR" smtClean="0"/>
              <a:t>Third level</a:t>
            </a:r>
          </a:p>
          <a:p>
            <a:pPr lvl="3"/>
            <a:r>
              <a:rPr lang="fr-FR" smtClean="0"/>
              <a:t>Fourth level</a:t>
            </a:r>
          </a:p>
          <a:p>
            <a:pPr lvl="4"/>
            <a:r>
              <a:rPr lang="fr-FR" smtClean="0"/>
              <a:t>Fifth level</a:t>
            </a:r>
            <a:endParaRPr dirty="0"/>
          </a:p>
        </p:txBody>
      </p:sp>
      <p:sp>
        <p:nvSpPr>
          <p:cNvPr id="4" name="Date Placeholder 3"/>
          <p:cNvSpPr>
            <a:spLocks noGrp="1"/>
          </p:cNvSpPr>
          <p:nvPr>
            <p:ph type="dt" sz="half" idx="2"/>
          </p:nvPr>
        </p:nvSpPr>
        <p:spPr>
          <a:xfrm>
            <a:off x="6795247" y="6423585"/>
            <a:ext cx="2133600" cy="365125"/>
          </a:xfrm>
          <a:prstGeom prst="rect">
            <a:avLst/>
          </a:prstGeom>
        </p:spPr>
        <p:txBody>
          <a:bodyPr vert="horz" lIns="91440" tIns="45720" rIns="91440" bIns="45720" rtlCol="0" anchor="ctr"/>
          <a:lstStyle>
            <a:lvl1pPr algn="r">
              <a:defRPr sz="1100">
                <a:solidFill>
                  <a:schemeClr val="tx1">
                    <a:lumMod val="65000"/>
                    <a:lumOff val="35000"/>
                  </a:schemeClr>
                </a:solidFill>
              </a:defRPr>
            </a:lvl1pPr>
          </a:lstStyle>
          <a:p>
            <a:fld id="{679BC7E7-EA8E-4DA7-915E-CC098D9BADCB}" type="datetimeFigureOut">
              <a:rPr lang="en-US" smtClean="0"/>
              <a:t>11/05/12</a:t>
            </a:fld>
            <a:endParaRPr lang="en-US"/>
          </a:p>
        </p:txBody>
      </p:sp>
      <p:sp>
        <p:nvSpPr>
          <p:cNvPr id="5" name="Footer Placeholder 4"/>
          <p:cNvSpPr>
            <a:spLocks noGrp="1"/>
          </p:cNvSpPr>
          <p:nvPr>
            <p:ph type="ftr" sz="quarter" idx="3"/>
          </p:nvPr>
        </p:nvSpPr>
        <p:spPr>
          <a:xfrm>
            <a:off x="201706" y="6423585"/>
            <a:ext cx="6122894"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8305800" y="242234"/>
            <a:ext cx="554038" cy="365125"/>
          </a:xfrm>
          <a:prstGeom prst="rect">
            <a:avLst/>
          </a:prstGeom>
        </p:spPr>
        <p:txBody>
          <a:bodyPr vert="horz" lIns="91440" tIns="45720" rIns="91440" bIns="45720" rtlCol="0" anchor="ctr"/>
          <a:lstStyle>
            <a:lvl1pPr algn="r">
              <a:defRPr sz="1400">
                <a:solidFill>
                  <a:schemeClr val="bg1"/>
                </a:solidFill>
              </a:defRPr>
            </a:lvl1pPr>
          </a:lstStyle>
          <a:p>
            <a:fld id="{9F2F5E10-5301-4EE6-90D2-A6C4A3F62BED}"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 id="2147483694" r:id="rId17"/>
    <p:sldLayoutId id="2147483695" r:id="rId18"/>
    <p:sldLayoutId id="2147483696" r:id="rId19"/>
    <p:sldLayoutId id="2147483697" r:id="rId20"/>
  </p:sldLayoutIdLst>
  <p:txStyles>
    <p:titleStyle>
      <a:lvl1pPr algn="l" defTabSz="914400" rtl="0" eaLnBrk="1" latinLnBrk="0" hangingPunct="1">
        <a:spcBef>
          <a:spcPct val="0"/>
        </a:spcBef>
        <a:buNone/>
        <a:defRPr sz="3600" b="0" kern="1200">
          <a:solidFill>
            <a:schemeClr val="accent1"/>
          </a:solidFill>
          <a:latin typeface="+mj-lt"/>
          <a:ea typeface="+mj-ea"/>
          <a:cs typeface="+mj-cs"/>
        </a:defRPr>
      </a:lvl1pPr>
    </p:titleStyle>
    <p:body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4" Type="http://schemas.openxmlformats.org/officeDocument/2006/relationships/image" Target="../media/image7.jpeg"/><Relationship Id="rId1" Type="http://schemas.openxmlformats.org/officeDocument/2006/relationships/slideLayout" Target="../slideLayouts/slideLayout18.xml"/><Relationship Id="rId2" Type="http://schemas.openxmlformats.org/officeDocument/2006/relationships/image" Target="../media/image6.jpeg"/><Relationship Id="rId3" Type="http://schemas.openxmlformats.org/officeDocument/2006/relationships/image" Target="file://localhost/http://fr.dreamstime.com/reward-poster-thumb17931364.jpg" TargetMode="External"/><Relationship Id="rId5" Type="http://schemas.openxmlformats.org/officeDocument/2006/relationships/image" Target="file://localhost/http://m1.menly.fr/wp-content/uploads/2012/01/megaupload-kim-dotcom.jpg"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3" Type="http://schemas.openxmlformats.org/officeDocument/2006/relationships/image" Target="../media/image9.pn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www.youtube.com/watch?v=9GrPSt16WIE&amp;feature=player_embedded" TargetMode="External"/><Relationship Id="rId3" Type="http://schemas.openxmlformats.org/officeDocument/2006/relationships/image" Target="../media/image10.png"/><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4" Type="http://schemas.openxmlformats.org/officeDocument/2006/relationships/hyperlink" Target="http://www.europeenimages.net" TargetMode="External"/><Relationship Id="rId1" Type="http://schemas.openxmlformats.org/officeDocument/2006/relationships/slideLayout" Target="../slideLayouts/slideLayout11.xml"/><Relationship Id="rId2" Type="http://schemas.openxmlformats.org/officeDocument/2006/relationships/hyperlink" Target="http://www.europeenimages.net/action-afficherAccueil-film-1154.html" TargetMode="External"/><Relationship Id="rId3" Type="http://schemas.openxmlformats.org/officeDocument/2006/relationships/image" Target="../media/image11.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image" Target="../media/image18.png"/><Relationship Id="rId4" Type="http://schemas.openxmlformats.org/officeDocument/2006/relationships/image" Target="../media/image14.png"/><Relationship Id="rId10" Type="http://schemas.openxmlformats.org/officeDocument/2006/relationships/image" Target="../media/image20.png"/><Relationship Id="rId5" Type="http://schemas.openxmlformats.org/officeDocument/2006/relationships/image" Target="../media/image15.png"/><Relationship Id="rId7" Type="http://schemas.openxmlformats.org/officeDocument/2006/relationships/image" Target="../media/image17.png"/><Relationship Id="rId1" Type="http://schemas.openxmlformats.org/officeDocument/2006/relationships/slideLayout" Target="../slideLayouts/slideLayout20.xml"/><Relationship Id="rId2" Type="http://schemas.openxmlformats.org/officeDocument/2006/relationships/image" Target="../media/image12.png"/><Relationship Id="rId9" Type="http://schemas.openxmlformats.org/officeDocument/2006/relationships/image" Target="../media/image19.png"/><Relationship Id="rId3" Type="http://schemas.openxmlformats.org/officeDocument/2006/relationships/image" Target="../media/image13.png"/><Relationship Id="rId6" Type="http://schemas.openxmlformats.org/officeDocument/2006/relationships/image" Target="../media/image16.png"/></Relationships>
</file>

<file path=ppt/slides/_rels/slide25.xml.rels><?xml version="1.0" encoding="UTF-8" standalone="yes"?>
<Relationships xmlns="http://schemas.openxmlformats.org/package/2006/relationships"><Relationship Id="rId8" Type="http://schemas.openxmlformats.org/officeDocument/2006/relationships/image" Target="../media/image18.png"/><Relationship Id="rId4" Type="http://schemas.openxmlformats.org/officeDocument/2006/relationships/image" Target="../media/image14.png"/><Relationship Id="rId10" Type="http://schemas.openxmlformats.org/officeDocument/2006/relationships/image" Target="../media/image21.png"/><Relationship Id="rId5" Type="http://schemas.openxmlformats.org/officeDocument/2006/relationships/image" Target="../media/image15.png"/><Relationship Id="rId7" Type="http://schemas.openxmlformats.org/officeDocument/2006/relationships/image" Target="../media/image17.png"/><Relationship Id="rId1" Type="http://schemas.openxmlformats.org/officeDocument/2006/relationships/slideLayout" Target="../slideLayouts/slideLayout20.xml"/><Relationship Id="rId2" Type="http://schemas.openxmlformats.org/officeDocument/2006/relationships/image" Target="../media/image12.png"/><Relationship Id="rId9" Type="http://schemas.openxmlformats.org/officeDocument/2006/relationships/image" Target="../media/image19.png"/><Relationship Id="rId3" Type="http://schemas.openxmlformats.org/officeDocument/2006/relationships/image" Target="../media/image13.png"/><Relationship Id="rId6" Type="http://schemas.openxmlformats.org/officeDocument/2006/relationships/image" Target="../media/image16.png"/></Relationships>
</file>

<file path=ppt/slides/_rels/slide26.xml.rels><?xml version="1.0" encoding="UTF-8" standalone="yes"?>
<Relationships xmlns="http://schemas.openxmlformats.org/package/2006/relationships"><Relationship Id="rId2" Type="http://schemas.openxmlformats.org/officeDocument/2006/relationships/image" Target="../media/image22.jpeg"/><Relationship Id="rId3" Type="http://schemas.microsoft.com/office/2007/relationships/hdphoto" Target="../media/hdphoto1.wdp"/><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6" Type="http://schemas.openxmlformats.org/officeDocument/2006/relationships/image" Target="../media/image27.png"/><Relationship Id="rId4" Type="http://schemas.openxmlformats.org/officeDocument/2006/relationships/image" Target="../media/image25.png"/><Relationship Id="rId1" Type="http://schemas.openxmlformats.org/officeDocument/2006/relationships/slideLayout" Target="../slideLayouts/slideLayout12.xml"/><Relationship Id="rId2" Type="http://schemas.openxmlformats.org/officeDocument/2006/relationships/image" Target="../media/image23.png"/><Relationship Id="rId3" Type="http://schemas.openxmlformats.org/officeDocument/2006/relationships/image" Target="../media/image24.png"/><Relationship Id="rId5" Type="http://schemas.openxmlformats.org/officeDocument/2006/relationships/image" Target="../media/image26.png"/></Relationships>
</file>

<file path=ppt/slides/_rels/slide2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6" Type="http://schemas.openxmlformats.org/officeDocument/2006/relationships/image" Target="../media/image33.png"/><Relationship Id="rId4" Type="http://schemas.openxmlformats.org/officeDocument/2006/relationships/image" Target="../media/image31.png"/><Relationship Id="rId1" Type="http://schemas.openxmlformats.org/officeDocument/2006/relationships/slideLayout" Target="../slideLayouts/slideLayout18.xml"/><Relationship Id="rId2" Type="http://schemas.openxmlformats.org/officeDocument/2006/relationships/image" Target="../media/image29.png"/><Relationship Id="rId3" Type="http://schemas.openxmlformats.org/officeDocument/2006/relationships/image" Target="../media/image30.png"/><Relationship Id="rId5" Type="http://schemas.openxmlformats.org/officeDocument/2006/relationships/image" Target="../media/image32.png"/></Relationships>
</file>

<file path=ppt/slides/_rels/slide31.xml.rels><?xml version="1.0" encoding="UTF-8" standalone="yes"?>
<Relationships xmlns="http://schemas.openxmlformats.org/package/2006/relationships"><Relationship Id="rId4" Type="http://schemas.openxmlformats.org/officeDocument/2006/relationships/image" Target="../media/image35.png"/><Relationship Id="rId1" Type="http://schemas.openxmlformats.org/officeDocument/2006/relationships/slideLayout" Target="../slideLayouts/slideLayout13.xml"/><Relationship Id="rId2" Type="http://schemas.openxmlformats.org/officeDocument/2006/relationships/hyperlink" Target="http://www.creatif-public.net/DEPN/M0_M5.html" TargetMode="External"/><Relationship Id="rId3" Type="http://schemas.openxmlformats.org/officeDocument/2006/relationships/image" Target="../media/image34.png"/></Relationships>
</file>

<file path=ppt/slides/_rels/slide3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2" Type="http://schemas.openxmlformats.org/officeDocument/2006/relationships/image" Target="../media/image37.png"/><Relationship Id="rId3" Type="http://schemas.openxmlformats.org/officeDocument/2006/relationships/image" Target="../media/image38.png"/><Relationship Id="rId1" Type="http://schemas.openxmlformats.org/officeDocument/2006/relationships/slideLayout" Target="../slideLayouts/slideLayout18.xml"/></Relationships>
</file>

<file path=ppt/slides/_rels/slide34.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3" Type="http://schemas.openxmlformats.org/officeDocument/2006/relationships/image" Target="../media/image4.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6" Type="http://schemas.microsoft.com/office/2007/relationships/diagramDrawing" Target="../diagrams/drawing1.xml"/><Relationship Id="rId4" Type="http://schemas.openxmlformats.org/officeDocument/2006/relationships/diagramQuickStyle" Target="../diagrams/quickStyle1.xml"/><Relationship Id="rId1" Type="http://schemas.openxmlformats.org/officeDocument/2006/relationships/slideLayout" Target="../slideLayouts/slideLayout12.xml"/><Relationship Id="rId2" Type="http://schemas.openxmlformats.org/officeDocument/2006/relationships/diagramData" Target="../diagrams/data1.xml"/><Relationship Id="rId3" Type="http://schemas.openxmlformats.org/officeDocument/2006/relationships/diagramLayout" Target="../diagrams/layout1.xml"/><Relationship Id="rId5" Type="http://schemas.openxmlformats.org/officeDocument/2006/relationships/diagramColors" Target="../diagrams/colors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fr-FR" dirty="0" smtClean="0"/>
              <a:t>Quels sont les enjeux de l’économie numérique ?</a:t>
            </a:r>
            <a:endParaRPr lang="fr-FR" dirty="0"/>
          </a:p>
        </p:txBody>
      </p:sp>
      <p:sp>
        <p:nvSpPr>
          <p:cNvPr id="3" name="Subtitle 2"/>
          <p:cNvSpPr>
            <a:spLocks noGrp="1"/>
          </p:cNvSpPr>
          <p:nvPr>
            <p:ph type="subTitle" idx="1"/>
          </p:nvPr>
        </p:nvSpPr>
        <p:spPr/>
        <p:txBody>
          <a:bodyPr/>
          <a:lstStyle/>
          <a:p>
            <a:r>
              <a:rPr lang="en-US" dirty="0" smtClean="0"/>
              <a:t>Proposition de </a:t>
            </a:r>
            <a:r>
              <a:rPr lang="en-US" dirty="0" err="1" smtClean="0"/>
              <a:t>scénario</a:t>
            </a:r>
            <a:r>
              <a:rPr lang="en-US" dirty="0" smtClean="0"/>
              <a:t> </a:t>
            </a:r>
            <a:r>
              <a:rPr lang="fr-FR" dirty="0" smtClean="0"/>
              <a:t>pédagogique</a:t>
            </a:r>
          </a:p>
          <a:p>
            <a:r>
              <a:rPr lang="fr-FR" dirty="0" smtClean="0"/>
              <a:t>Jean-Christophe </a:t>
            </a:r>
            <a:r>
              <a:rPr lang="fr-FR" dirty="0" err="1" smtClean="0"/>
              <a:t>Duflanc</a:t>
            </a:r>
            <a:r>
              <a:rPr lang="fr-FR" dirty="0" smtClean="0"/>
              <a:t>, Réseau CERTA</a:t>
            </a:r>
            <a:endParaRPr lang="fr-FR" dirty="0"/>
          </a:p>
        </p:txBody>
      </p:sp>
      <p:sp>
        <p:nvSpPr>
          <p:cNvPr id="4" name="TextBox 3"/>
          <p:cNvSpPr txBox="1"/>
          <p:nvPr/>
        </p:nvSpPr>
        <p:spPr>
          <a:xfrm>
            <a:off x="-10270473" y="396894"/>
            <a:ext cx="14714874" cy="1969770"/>
          </a:xfrm>
          <a:prstGeom prst="rect">
            <a:avLst/>
          </a:prstGeom>
          <a:noFill/>
        </p:spPr>
        <p:txBody>
          <a:bodyPr wrap="none" rtlCol="0">
            <a:spAutoFit/>
          </a:bodyPr>
          <a:lstStyle/>
          <a:p>
            <a:pPr algn="r"/>
            <a:r>
              <a:rPr lang="en-US" b="1" dirty="0" err="1" smtClean="0">
                <a:solidFill>
                  <a:schemeClr val="bg1"/>
                </a:solidFill>
              </a:rPr>
              <a:t>Principes</a:t>
            </a:r>
            <a:r>
              <a:rPr lang="en-US" b="1" dirty="0" smtClean="0">
                <a:solidFill>
                  <a:schemeClr val="bg1"/>
                </a:solidFill>
              </a:rPr>
              <a:t> </a:t>
            </a:r>
            <a:r>
              <a:rPr lang="en-US" b="1" dirty="0" err="1" smtClean="0">
                <a:solidFill>
                  <a:schemeClr val="bg1"/>
                </a:solidFill>
              </a:rPr>
              <a:t>fondamentaux</a:t>
            </a:r>
            <a:r>
              <a:rPr lang="en-US" b="1" dirty="0" smtClean="0">
                <a:solidFill>
                  <a:schemeClr val="bg1"/>
                </a:solidFill>
              </a:rPr>
              <a:t> </a:t>
            </a:r>
            <a:br>
              <a:rPr lang="en-US" b="1" dirty="0" smtClean="0">
                <a:solidFill>
                  <a:schemeClr val="bg1"/>
                </a:solidFill>
              </a:rPr>
            </a:br>
            <a:r>
              <a:rPr lang="en-US" b="1" dirty="0" smtClean="0">
                <a:solidFill>
                  <a:schemeClr val="bg1"/>
                </a:solidFill>
              </a:rPr>
              <a:t>de </a:t>
            </a:r>
            <a:r>
              <a:rPr lang="en-US" b="1" dirty="0" err="1" smtClean="0">
                <a:solidFill>
                  <a:schemeClr val="bg1"/>
                </a:solidFill>
              </a:rPr>
              <a:t>l’économie</a:t>
            </a:r>
            <a:r>
              <a:rPr lang="en-US" b="1" dirty="0" smtClean="0">
                <a:solidFill>
                  <a:schemeClr val="bg1"/>
                </a:solidFill>
              </a:rPr>
              <a:t> et de la </a:t>
            </a:r>
            <a:r>
              <a:rPr lang="en-US" b="1" dirty="0" err="1" smtClean="0">
                <a:solidFill>
                  <a:schemeClr val="bg1"/>
                </a:solidFill>
              </a:rPr>
              <a:t>gestion</a:t>
            </a:r>
            <a:endParaRPr lang="en-US" b="1" dirty="0" smtClean="0">
              <a:solidFill>
                <a:schemeClr val="bg1"/>
              </a:solidFill>
            </a:endParaRPr>
          </a:p>
          <a:p>
            <a:pPr algn="r"/>
            <a:endParaRPr lang="en-US" b="1" dirty="0" smtClean="0">
              <a:solidFill>
                <a:schemeClr val="bg1"/>
              </a:solidFill>
            </a:endParaRPr>
          </a:p>
          <a:p>
            <a:pPr algn="r"/>
            <a:r>
              <a:rPr lang="en-US" b="1" dirty="0" err="1" smtClean="0">
                <a:solidFill>
                  <a:schemeClr val="bg1"/>
                </a:solidFill>
              </a:rPr>
              <a:t>Séminaire</a:t>
            </a:r>
            <a:r>
              <a:rPr lang="en-US" b="1" dirty="0" smtClean="0">
                <a:solidFill>
                  <a:schemeClr val="bg1"/>
                </a:solidFill>
              </a:rPr>
              <a:t> National</a:t>
            </a:r>
          </a:p>
          <a:p>
            <a:pPr algn="r"/>
            <a:endParaRPr lang="en-US" b="1" dirty="0" smtClean="0">
              <a:solidFill>
                <a:schemeClr val="bg1"/>
              </a:solidFill>
            </a:endParaRPr>
          </a:p>
          <a:p>
            <a:pPr algn="r"/>
            <a:r>
              <a:rPr lang="en-US" sz="1600" dirty="0" smtClean="0">
                <a:solidFill>
                  <a:schemeClr val="bg1"/>
                </a:solidFill>
              </a:rPr>
              <a:t>14 et 15 </a:t>
            </a:r>
            <a:r>
              <a:rPr lang="en-US" sz="1600" dirty="0" err="1" smtClean="0">
                <a:solidFill>
                  <a:schemeClr val="bg1"/>
                </a:solidFill>
              </a:rPr>
              <a:t>mai</a:t>
            </a:r>
            <a:r>
              <a:rPr lang="en-US" sz="1600" dirty="0" smtClean="0">
                <a:solidFill>
                  <a:schemeClr val="bg1"/>
                </a:solidFill>
              </a:rPr>
              <a:t> 2012</a:t>
            </a:r>
          </a:p>
          <a:p>
            <a:pPr algn="r"/>
            <a:r>
              <a:rPr lang="en-US" sz="1600" dirty="0" err="1" smtClean="0">
                <a:solidFill>
                  <a:schemeClr val="bg1"/>
                </a:solidFill>
              </a:rPr>
              <a:t>Lycée</a:t>
            </a:r>
            <a:r>
              <a:rPr lang="en-US" sz="1600" dirty="0" smtClean="0">
                <a:solidFill>
                  <a:schemeClr val="bg1"/>
                </a:solidFill>
              </a:rPr>
              <a:t> Voltaire- Paris</a:t>
            </a:r>
            <a:endParaRPr lang="en-US" sz="1600" dirty="0">
              <a:solidFill>
                <a:schemeClr val="bg1"/>
              </a:solidFill>
            </a:endParaRPr>
          </a:p>
        </p:txBody>
      </p:sp>
      <p:pic>
        <p:nvPicPr>
          <p:cNvPr id="5" name="Picture 4"/>
          <p:cNvPicPr>
            <a:picLocks noChangeAspect="1"/>
          </p:cNvPicPr>
          <p:nvPr/>
        </p:nvPicPr>
        <p:blipFill>
          <a:blip r:embed="rId2"/>
          <a:stretch>
            <a:fillRect/>
          </a:stretch>
        </p:blipFill>
        <p:spPr>
          <a:xfrm>
            <a:off x="4800600" y="6217655"/>
            <a:ext cx="1435100" cy="517577"/>
          </a:xfrm>
          <a:prstGeom prst="rect">
            <a:avLst/>
          </a:prstGeom>
        </p:spPr>
      </p:pic>
    </p:spTree>
    <p:extLst>
      <p:ext uri="{BB962C8B-B14F-4D97-AF65-F5344CB8AC3E}">
        <p14:creationId xmlns:p14="http://schemas.microsoft.com/office/powerpoint/2010/main" val="3690001795"/>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98474" y="204694"/>
            <a:ext cx="7917393" cy="1116106"/>
          </a:xfrm>
          <a:prstGeom prst="rect">
            <a:avLst/>
          </a:prstGeom>
        </p:spPr>
        <p:txBody>
          <a:bodyPr/>
          <a:lstStyle>
            <a:lvl1pPr algn="l" defTabSz="914400" rtl="0" eaLnBrk="1" latinLnBrk="0" hangingPunct="1">
              <a:spcBef>
                <a:spcPct val="0"/>
              </a:spcBef>
              <a:buNone/>
              <a:defRPr sz="3600" b="0" kern="1200">
                <a:solidFill>
                  <a:schemeClr val="accent1"/>
                </a:solidFill>
                <a:latin typeface="+mj-lt"/>
                <a:ea typeface="+mj-ea"/>
                <a:cs typeface="+mj-cs"/>
              </a:defRPr>
            </a:lvl1pPr>
          </a:lstStyle>
          <a:p>
            <a:r>
              <a:rPr lang="en-US" dirty="0" err="1" smtClean="0"/>
              <a:t>Vers</a:t>
            </a:r>
            <a:r>
              <a:rPr lang="en-US" dirty="0" smtClean="0"/>
              <a:t> des </a:t>
            </a:r>
            <a:r>
              <a:rPr lang="en-US" dirty="0" err="1" smtClean="0"/>
              <a:t>dispositifs</a:t>
            </a:r>
            <a:r>
              <a:rPr lang="en-US" dirty="0" smtClean="0"/>
              <a:t> </a:t>
            </a:r>
            <a:r>
              <a:rPr lang="en-US" dirty="0" err="1" smtClean="0"/>
              <a:t>susceptibles</a:t>
            </a:r>
            <a:r>
              <a:rPr lang="en-US" dirty="0" smtClean="0"/>
              <a:t> de</a:t>
            </a:r>
          </a:p>
          <a:p>
            <a:r>
              <a:rPr lang="fr-FR" dirty="0" smtClean="0"/>
              <a:t>"Créer l'énigme"</a:t>
            </a:r>
            <a:endParaRPr lang="en-US" sz="2400" i="1" dirty="0"/>
          </a:p>
        </p:txBody>
      </p:sp>
      <p:sp>
        <p:nvSpPr>
          <p:cNvPr id="4" name="Content Placeholder 2"/>
          <p:cNvSpPr txBox="1">
            <a:spLocks/>
          </p:cNvSpPr>
          <p:nvPr/>
        </p:nvSpPr>
        <p:spPr>
          <a:xfrm>
            <a:off x="498517" y="1482723"/>
            <a:ext cx="7561749" cy="2221971"/>
          </a:xfrm>
          <a:prstGeom prst="rect">
            <a:avLst/>
          </a:prstGeom>
        </p:spPr>
        <p:txBody>
          <a:bodyPr vert="horz" lIns="91440" tIns="45720" rIns="91440" bIns="45720" rtlCol="0">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a:solidFill>
                  <a:schemeClr val="tx1">
                    <a:lumMod val="65000"/>
                    <a:lumOff val="35000"/>
                  </a:schemeClr>
                </a:solidFill>
                <a:latin typeface="+mn-lt"/>
                <a:ea typeface="+mn-ea"/>
                <a:cs typeface="+mn-cs"/>
              </a:defRPr>
            </a:lvl9pPr>
          </a:lstStyle>
          <a:p>
            <a:r>
              <a:rPr lang="fr-FR" sz="1600" dirty="0"/>
              <a:t>F</a:t>
            </a:r>
            <a:r>
              <a:rPr lang="fr-FR" sz="1600" dirty="0" smtClean="0"/>
              <a:t>aire </a:t>
            </a:r>
            <a:r>
              <a:rPr lang="fr-FR" sz="1600" dirty="0"/>
              <a:t>apparaître </a:t>
            </a:r>
            <a:r>
              <a:rPr lang="fr-FR" sz="1600" dirty="0" smtClean="0"/>
              <a:t>les connaissances comme des </a:t>
            </a:r>
            <a:r>
              <a:rPr lang="fr-FR" sz="1600" dirty="0"/>
              <a:t>réponses à </a:t>
            </a:r>
            <a:r>
              <a:rPr lang="fr-FR" sz="1600" dirty="0" smtClean="0"/>
              <a:t>des questions </a:t>
            </a:r>
            <a:r>
              <a:rPr lang="fr-FR" sz="1600" dirty="0"/>
              <a:t>que le </a:t>
            </a:r>
            <a:r>
              <a:rPr lang="fr-FR" sz="1600" dirty="0" smtClean="0"/>
              <a:t>sujet a </a:t>
            </a:r>
            <a:r>
              <a:rPr lang="fr-FR" sz="1600" dirty="0"/>
              <a:t>rencontrées </a:t>
            </a:r>
            <a:r>
              <a:rPr lang="fr-FR" sz="1600" dirty="0" smtClean="0"/>
              <a:t>et </a:t>
            </a:r>
            <a:r>
              <a:rPr lang="en-US" sz="1600" dirty="0" err="1" smtClean="0"/>
              <a:t>investies</a:t>
            </a:r>
            <a:r>
              <a:rPr lang="en-US" sz="1600" dirty="0"/>
              <a:t>.</a:t>
            </a:r>
          </a:p>
        </p:txBody>
      </p:sp>
      <p:sp>
        <p:nvSpPr>
          <p:cNvPr id="5" name="Oval 4"/>
          <p:cNvSpPr/>
          <p:nvPr/>
        </p:nvSpPr>
        <p:spPr>
          <a:xfrm>
            <a:off x="702734" y="3572934"/>
            <a:ext cx="1117600" cy="736600"/>
          </a:xfrm>
          <a:prstGeom prst="ellipse">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smtClean="0"/>
              <a:t>Sujet</a:t>
            </a:r>
            <a:endParaRPr lang="fr-FR" dirty="0"/>
          </a:p>
        </p:txBody>
      </p:sp>
      <p:sp>
        <p:nvSpPr>
          <p:cNvPr id="6" name="Rectangle 5"/>
          <p:cNvSpPr/>
          <p:nvPr/>
        </p:nvSpPr>
        <p:spPr>
          <a:xfrm>
            <a:off x="2895600" y="3073400"/>
            <a:ext cx="448733" cy="1735666"/>
          </a:xfrm>
          <a:prstGeom prst="rect">
            <a:avLst/>
          </a:prstGeom>
          <a:solidFill>
            <a:srgbClr val="FF6600"/>
          </a:solidFill>
        </p:spPr>
        <p:style>
          <a:lnRef idx="1">
            <a:schemeClr val="accent1"/>
          </a:lnRef>
          <a:fillRef idx="3">
            <a:schemeClr val="accent1"/>
          </a:fillRef>
          <a:effectRef idx="2">
            <a:schemeClr val="accent1"/>
          </a:effectRef>
          <a:fontRef idx="minor">
            <a:schemeClr val="lt1"/>
          </a:fontRef>
        </p:style>
        <p:txBody>
          <a:bodyPr vert="vert270" rtlCol="0" anchor="ctr"/>
          <a:lstStyle/>
          <a:p>
            <a:pPr algn="ctr"/>
            <a:r>
              <a:rPr lang="fr-FR" dirty="0" smtClean="0"/>
              <a:t>OBSTACLE</a:t>
            </a:r>
            <a:endParaRPr lang="fr-FR" dirty="0"/>
          </a:p>
        </p:txBody>
      </p:sp>
      <p:sp>
        <p:nvSpPr>
          <p:cNvPr id="7" name="Rectangle 6"/>
          <p:cNvSpPr/>
          <p:nvPr/>
        </p:nvSpPr>
        <p:spPr>
          <a:xfrm>
            <a:off x="4360333" y="3556000"/>
            <a:ext cx="1574800" cy="736600"/>
          </a:xfrm>
          <a:prstGeom prst="rect">
            <a:avLst/>
          </a:prstGeom>
          <a:solidFill>
            <a:schemeClr val="accent2"/>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smtClean="0"/>
              <a:t>Tâche</a:t>
            </a:r>
            <a:endParaRPr lang="fr-FR" dirty="0"/>
          </a:p>
        </p:txBody>
      </p:sp>
      <p:sp>
        <p:nvSpPr>
          <p:cNvPr id="8" name="Rectangle 7"/>
          <p:cNvSpPr/>
          <p:nvPr/>
        </p:nvSpPr>
        <p:spPr>
          <a:xfrm>
            <a:off x="6705600" y="3556000"/>
            <a:ext cx="1574800" cy="736600"/>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600" dirty="0" smtClean="0"/>
              <a:t>Apprentissage</a:t>
            </a:r>
            <a:endParaRPr lang="fr-FR" sz="1200" dirty="0"/>
          </a:p>
        </p:txBody>
      </p:sp>
      <p:sp>
        <p:nvSpPr>
          <p:cNvPr id="9" name="Rounded Rectangle 8"/>
          <p:cNvSpPr/>
          <p:nvPr/>
        </p:nvSpPr>
        <p:spPr>
          <a:xfrm>
            <a:off x="2125133" y="2311400"/>
            <a:ext cx="1219200" cy="499533"/>
          </a:xfrm>
          <a:prstGeom prst="roundRect">
            <a:avLst/>
          </a:prstGeom>
          <a:solidFill>
            <a:srgbClr val="FF0000"/>
          </a:solidFill>
        </p:spPr>
        <p:style>
          <a:lnRef idx="0">
            <a:schemeClr val="accent5"/>
          </a:lnRef>
          <a:fillRef idx="3">
            <a:schemeClr val="accent5"/>
          </a:fillRef>
          <a:effectRef idx="3">
            <a:schemeClr val="accent5"/>
          </a:effectRef>
          <a:fontRef idx="minor">
            <a:schemeClr val="lt1"/>
          </a:fontRef>
        </p:style>
        <p:txBody>
          <a:bodyPr rtlCol="0" anchor="ctr"/>
          <a:lstStyle/>
          <a:p>
            <a:pPr algn="ctr"/>
            <a:r>
              <a:rPr lang="fr-FR" sz="1000" dirty="0" smtClean="0"/>
              <a:t>Obstacle infranchissable</a:t>
            </a:r>
            <a:endParaRPr lang="fr-FR" sz="1000" dirty="0"/>
          </a:p>
        </p:txBody>
      </p:sp>
      <p:sp>
        <p:nvSpPr>
          <p:cNvPr id="10" name="Rounded Rectangle 9"/>
          <p:cNvSpPr/>
          <p:nvPr/>
        </p:nvSpPr>
        <p:spPr>
          <a:xfrm>
            <a:off x="2125133" y="5135033"/>
            <a:ext cx="1219200" cy="499533"/>
          </a:xfrm>
          <a:prstGeom prst="roundRect">
            <a:avLst/>
          </a:prstGeom>
          <a:solidFill>
            <a:srgbClr val="008000"/>
          </a:solidFill>
        </p:spPr>
        <p:style>
          <a:lnRef idx="0">
            <a:schemeClr val="accent5"/>
          </a:lnRef>
          <a:fillRef idx="3">
            <a:schemeClr val="accent5"/>
          </a:fillRef>
          <a:effectRef idx="3">
            <a:schemeClr val="accent5"/>
          </a:effectRef>
          <a:fontRef idx="minor">
            <a:schemeClr val="lt1"/>
          </a:fontRef>
        </p:style>
        <p:txBody>
          <a:bodyPr rtlCol="0" anchor="ctr"/>
          <a:lstStyle/>
          <a:p>
            <a:pPr algn="ctr"/>
            <a:r>
              <a:rPr lang="fr-FR" sz="1000" dirty="0" smtClean="0"/>
              <a:t>Obstacle déjà franchi</a:t>
            </a:r>
            <a:endParaRPr lang="fr-FR" sz="1000" dirty="0"/>
          </a:p>
        </p:txBody>
      </p:sp>
      <p:cxnSp>
        <p:nvCxnSpPr>
          <p:cNvPr id="12" name="Straight Arrow Connector 11"/>
          <p:cNvCxnSpPr>
            <a:stCxn id="5" idx="6"/>
            <a:endCxn id="6" idx="1"/>
          </p:cNvCxnSpPr>
          <p:nvPr/>
        </p:nvCxnSpPr>
        <p:spPr>
          <a:xfrm flipV="1">
            <a:off x="1820334" y="3941233"/>
            <a:ext cx="1075266" cy="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a:endCxn id="9" idx="2"/>
          </p:cNvCxnSpPr>
          <p:nvPr/>
        </p:nvCxnSpPr>
        <p:spPr>
          <a:xfrm flipV="1">
            <a:off x="1820334" y="2810933"/>
            <a:ext cx="914399" cy="113030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a:stCxn id="5" idx="6"/>
            <a:endCxn id="10" idx="0"/>
          </p:cNvCxnSpPr>
          <p:nvPr/>
        </p:nvCxnSpPr>
        <p:spPr>
          <a:xfrm>
            <a:off x="1820334" y="3941234"/>
            <a:ext cx="914399" cy="119379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1" name="Straight Arrow Connector 20"/>
          <p:cNvCxnSpPr>
            <a:stCxn id="6" idx="3"/>
            <a:endCxn id="7" idx="1"/>
          </p:cNvCxnSpPr>
          <p:nvPr/>
        </p:nvCxnSpPr>
        <p:spPr>
          <a:xfrm flipV="1">
            <a:off x="3344333" y="3924300"/>
            <a:ext cx="1016000" cy="1693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6" name="Straight Arrow Connector 25"/>
          <p:cNvCxnSpPr>
            <a:stCxn id="7" idx="3"/>
            <a:endCxn id="8" idx="1"/>
          </p:cNvCxnSpPr>
          <p:nvPr/>
        </p:nvCxnSpPr>
        <p:spPr>
          <a:xfrm>
            <a:off x="5935133" y="3924300"/>
            <a:ext cx="770467"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7" name="TextBox 26"/>
          <p:cNvSpPr txBox="1"/>
          <p:nvPr/>
        </p:nvSpPr>
        <p:spPr>
          <a:xfrm>
            <a:off x="3674533" y="4699000"/>
            <a:ext cx="3276600" cy="1915909"/>
          </a:xfrm>
          <a:prstGeom prst="rect">
            <a:avLst/>
          </a:prstGeom>
          <a:noFill/>
        </p:spPr>
        <p:txBody>
          <a:bodyPr wrap="square" rtlCol="0">
            <a:spAutoFit/>
          </a:bodyPr>
          <a:lstStyle/>
          <a:p>
            <a:pPr>
              <a:lnSpc>
                <a:spcPct val="110000"/>
              </a:lnSpc>
            </a:pPr>
            <a:r>
              <a:rPr lang="fr-FR" dirty="0" smtClean="0">
                <a:solidFill>
                  <a:schemeClr val="accent2"/>
                </a:solidFill>
              </a:rPr>
              <a:t>L’obstacle doit :</a:t>
            </a:r>
          </a:p>
          <a:p>
            <a:pPr marL="285750" indent="-285750">
              <a:lnSpc>
                <a:spcPct val="110000"/>
              </a:lnSpc>
              <a:buFont typeface="Wingdings" charset="2"/>
              <a:buChar char="²"/>
            </a:pPr>
            <a:r>
              <a:rPr lang="en-US" dirty="0" err="1" smtClean="0">
                <a:solidFill>
                  <a:schemeClr val="accent2"/>
                </a:solidFill>
              </a:rPr>
              <a:t>ê</a:t>
            </a:r>
            <a:r>
              <a:rPr lang="fr-FR" dirty="0" err="1" smtClean="0">
                <a:solidFill>
                  <a:schemeClr val="accent2"/>
                </a:solidFill>
              </a:rPr>
              <a:t>tre</a:t>
            </a:r>
            <a:r>
              <a:rPr lang="fr-FR" dirty="0" smtClean="0">
                <a:solidFill>
                  <a:schemeClr val="accent2"/>
                </a:solidFill>
              </a:rPr>
              <a:t> accessible</a:t>
            </a:r>
          </a:p>
          <a:p>
            <a:pPr marL="285750" indent="-285750">
              <a:lnSpc>
                <a:spcPct val="110000"/>
              </a:lnSpc>
              <a:buFont typeface="Wingdings" charset="2"/>
              <a:buChar char="²"/>
            </a:pPr>
            <a:r>
              <a:rPr lang="en-US" dirty="0">
                <a:solidFill>
                  <a:schemeClr val="accent2"/>
                </a:solidFill>
              </a:rPr>
              <a:t>r</a:t>
            </a:r>
            <a:r>
              <a:rPr lang="fr-FR" dirty="0" err="1" smtClean="0">
                <a:solidFill>
                  <a:schemeClr val="accent2"/>
                </a:solidFill>
              </a:rPr>
              <a:t>eprésenter</a:t>
            </a:r>
            <a:r>
              <a:rPr lang="fr-FR" dirty="0" smtClean="0">
                <a:solidFill>
                  <a:schemeClr val="accent2"/>
                </a:solidFill>
              </a:rPr>
              <a:t> un progrès significatif vers le projet didactique</a:t>
            </a:r>
          </a:p>
          <a:p>
            <a:endParaRPr lang="fr-FR" dirty="0"/>
          </a:p>
        </p:txBody>
      </p:sp>
      <p:sp>
        <p:nvSpPr>
          <p:cNvPr id="28" name="Rectangle 27"/>
          <p:cNvSpPr/>
          <p:nvPr/>
        </p:nvSpPr>
        <p:spPr>
          <a:xfrm>
            <a:off x="7120467" y="5384800"/>
            <a:ext cx="1811867" cy="736600"/>
          </a:xfrm>
          <a:prstGeom prst="rect">
            <a:avLst/>
          </a:prstGeom>
          <a:solidFill>
            <a:schemeClr val="accent3"/>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600" dirty="0" smtClean="0"/>
              <a:t>Réinvestissement</a:t>
            </a:r>
            <a:endParaRPr lang="fr-FR" sz="1200" dirty="0"/>
          </a:p>
        </p:txBody>
      </p:sp>
      <p:cxnSp>
        <p:nvCxnSpPr>
          <p:cNvPr id="30" name="Straight Arrow Connector 29"/>
          <p:cNvCxnSpPr>
            <a:stCxn id="8" idx="2"/>
            <a:endCxn id="28" idx="0"/>
          </p:cNvCxnSpPr>
          <p:nvPr/>
        </p:nvCxnSpPr>
        <p:spPr>
          <a:xfrm>
            <a:off x="7493000" y="4292600"/>
            <a:ext cx="533401" cy="10922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0993503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strips(downLeft)">
                                      <p:cBhvr>
                                        <p:cTn id="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98474" y="204694"/>
            <a:ext cx="7917393" cy="1116106"/>
          </a:xfrm>
          <a:prstGeom prst="rect">
            <a:avLst/>
          </a:prstGeom>
        </p:spPr>
        <p:txBody>
          <a:bodyPr/>
          <a:lstStyle>
            <a:lvl1pPr algn="l" defTabSz="914400" rtl="0" eaLnBrk="1" latinLnBrk="0" hangingPunct="1">
              <a:spcBef>
                <a:spcPct val="0"/>
              </a:spcBef>
              <a:buNone/>
              <a:defRPr sz="3600" b="0" kern="1200">
                <a:solidFill>
                  <a:schemeClr val="accent1"/>
                </a:solidFill>
                <a:latin typeface="+mj-lt"/>
                <a:ea typeface="+mj-ea"/>
                <a:cs typeface="+mj-cs"/>
              </a:defRPr>
            </a:lvl1pPr>
          </a:lstStyle>
          <a:p>
            <a:r>
              <a:rPr lang="fr-FR" dirty="0" smtClean="0"/>
              <a:t>L’importance des obstacles</a:t>
            </a:r>
            <a:endParaRPr lang="en-US" sz="2400" i="1" dirty="0"/>
          </a:p>
        </p:txBody>
      </p:sp>
      <p:sp>
        <p:nvSpPr>
          <p:cNvPr id="5" name="Oval 4"/>
          <p:cNvSpPr/>
          <p:nvPr/>
        </p:nvSpPr>
        <p:spPr>
          <a:xfrm>
            <a:off x="702734" y="2887134"/>
            <a:ext cx="1117600" cy="736600"/>
          </a:xfrm>
          <a:prstGeom prst="ellipse">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smtClean="0"/>
              <a:t>Sujet</a:t>
            </a:r>
            <a:endParaRPr lang="fr-FR" dirty="0"/>
          </a:p>
        </p:txBody>
      </p:sp>
      <p:sp>
        <p:nvSpPr>
          <p:cNvPr id="6" name="Rectangle 5"/>
          <p:cNvSpPr/>
          <p:nvPr/>
        </p:nvSpPr>
        <p:spPr>
          <a:xfrm>
            <a:off x="3911600" y="2387601"/>
            <a:ext cx="838199" cy="1735666"/>
          </a:xfrm>
          <a:prstGeom prst="rect">
            <a:avLst/>
          </a:prstGeom>
          <a:solidFill>
            <a:srgbClr val="FF6600"/>
          </a:solidFill>
        </p:spPr>
        <p:style>
          <a:lnRef idx="1">
            <a:schemeClr val="accent1"/>
          </a:lnRef>
          <a:fillRef idx="3">
            <a:schemeClr val="accent1"/>
          </a:fillRef>
          <a:effectRef idx="2">
            <a:schemeClr val="accent1"/>
          </a:effectRef>
          <a:fontRef idx="minor">
            <a:schemeClr val="lt1"/>
          </a:fontRef>
        </p:style>
        <p:txBody>
          <a:bodyPr vert="vert270" rtlCol="0" anchor="ctr"/>
          <a:lstStyle/>
          <a:p>
            <a:pPr algn="ctr"/>
            <a:r>
              <a:rPr lang="fr-FR" dirty="0" smtClean="0"/>
              <a:t>OBSTACLE</a:t>
            </a:r>
            <a:endParaRPr lang="fr-FR" dirty="0"/>
          </a:p>
        </p:txBody>
      </p:sp>
      <p:sp>
        <p:nvSpPr>
          <p:cNvPr id="7" name="Rectangle 6"/>
          <p:cNvSpPr/>
          <p:nvPr/>
        </p:nvSpPr>
        <p:spPr>
          <a:xfrm>
            <a:off x="6197599" y="2887134"/>
            <a:ext cx="1574800" cy="736600"/>
          </a:xfrm>
          <a:prstGeom prst="rect">
            <a:avLst/>
          </a:prstGeom>
          <a:solidFill>
            <a:schemeClr val="accent2"/>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smtClean="0"/>
              <a:t>Tâche</a:t>
            </a:r>
            <a:endParaRPr lang="fr-FR" dirty="0"/>
          </a:p>
        </p:txBody>
      </p:sp>
      <p:cxnSp>
        <p:nvCxnSpPr>
          <p:cNvPr id="12" name="Straight Arrow Connector 11"/>
          <p:cNvCxnSpPr>
            <a:stCxn id="5" idx="6"/>
            <a:endCxn id="6" idx="1"/>
          </p:cNvCxnSpPr>
          <p:nvPr/>
        </p:nvCxnSpPr>
        <p:spPr>
          <a:xfrm>
            <a:off x="1820334" y="3255434"/>
            <a:ext cx="2091266"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1" name="Straight Arrow Connector 20"/>
          <p:cNvCxnSpPr>
            <a:stCxn id="6" idx="3"/>
            <a:endCxn id="7" idx="1"/>
          </p:cNvCxnSpPr>
          <p:nvPr/>
        </p:nvCxnSpPr>
        <p:spPr>
          <a:xfrm>
            <a:off x="4749799" y="3255434"/>
            <a:ext cx="1447800"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5" name="Rounded Rectangle 14"/>
          <p:cNvSpPr/>
          <p:nvPr/>
        </p:nvSpPr>
        <p:spPr>
          <a:xfrm>
            <a:off x="5427133" y="4351869"/>
            <a:ext cx="2345266" cy="1447799"/>
          </a:xfrm>
          <a:prstGeom prst="round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nSpc>
                <a:spcPct val="110000"/>
              </a:lnSpc>
            </a:pPr>
            <a:r>
              <a:rPr lang="fr-FR" sz="1100" dirty="0">
                <a:solidFill>
                  <a:schemeClr val="accent2"/>
                </a:solidFill>
              </a:rPr>
              <a:t>L’obstacle contraint le sujet à construire des savoirs </a:t>
            </a:r>
            <a:r>
              <a:rPr lang="fr-FR" sz="1100" dirty="0" smtClean="0">
                <a:solidFill>
                  <a:schemeClr val="accent2"/>
                </a:solidFill>
              </a:rPr>
              <a:t>spécifiques </a:t>
            </a:r>
            <a:r>
              <a:rPr lang="fr-FR" sz="1100" dirty="0">
                <a:solidFill>
                  <a:schemeClr val="accent2"/>
                </a:solidFill>
              </a:rPr>
              <a:t>pour réaliser la tâche. </a:t>
            </a:r>
            <a:endParaRPr lang="fr-FR" sz="1100" dirty="0" smtClean="0">
              <a:solidFill>
                <a:schemeClr val="accent2"/>
              </a:solidFill>
            </a:endParaRPr>
          </a:p>
          <a:p>
            <a:pPr>
              <a:lnSpc>
                <a:spcPct val="110000"/>
              </a:lnSpc>
            </a:pPr>
            <a:r>
              <a:rPr lang="fr-FR" sz="1100" dirty="0" smtClean="0">
                <a:solidFill>
                  <a:schemeClr val="accent2"/>
                </a:solidFill>
              </a:rPr>
              <a:t>Pour </a:t>
            </a:r>
            <a:r>
              <a:rPr lang="fr-FR" sz="1100" dirty="0">
                <a:solidFill>
                  <a:schemeClr val="accent2"/>
                </a:solidFill>
              </a:rPr>
              <a:t>cela, il dispose de ressources organisées et doit faire face à des contraintes</a:t>
            </a:r>
          </a:p>
        </p:txBody>
      </p:sp>
      <p:sp>
        <p:nvSpPr>
          <p:cNvPr id="20" name="Rectangle 19"/>
          <p:cNvSpPr/>
          <p:nvPr/>
        </p:nvSpPr>
        <p:spPr>
          <a:xfrm>
            <a:off x="702734" y="6104467"/>
            <a:ext cx="7069665" cy="440266"/>
          </a:xfrm>
          <a:prstGeom prst="rect">
            <a:avLst/>
          </a:prstGeom>
          <a:solidFill>
            <a:schemeClr val="accent5"/>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smtClean="0"/>
              <a:t>Situation d’apprentissage</a:t>
            </a:r>
            <a:endParaRPr lang="fr-FR" dirty="0"/>
          </a:p>
        </p:txBody>
      </p:sp>
      <p:sp>
        <p:nvSpPr>
          <p:cNvPr id="23" name="Rounded Rectangle 22"/>
          <p:cNvSpPr/>
          <p:nvPr/>
        </p:nvSpPr>
        <p:spPr>
          <a:xfrm>
            <a:off x="3835400" y="4123268"/>
            <a:ext cx="999067" cy="634999"/>
          </a:xfrm>
          <a:prstGeom prst="roundRect">
            <a:avLst/>
          </a:prstGeom>
          <a:solidFill>
            <a:schemeClr val="bg2"/>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100" dirty="0" smtClean="0"/>
              <a:t>Ressources</a:t>
            </a:r>
            <a:endParaRPr lang="fr-FR" sz="1100" dirty="0"/>
          </a:p>
        </p:txBody>
      </p:sp>
      <p:sp>
        <p:nvSpPr>
          <p:cNvPr id="29" name="Rounded Rectangle 28"/>
          <p:cNvSpPr/>
          <p:nvPr/>
        </p:nvSpPr>
        <p:spPr>
          <a:xfrm>
            <a:off x="3835400" y="1752602"/>
            <a:ext cx="999067" cy="634999"/>
          </a:xfrm>
          <a:prstGeom prst="roundRect">
            <a:avLst/>
          </a:prstGeom>
          <a:solidFill>
            <a:schemeClr val="bg2"/>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100" dirty="0" smtClean="0"/>
              <a:t>Contraintes</a:t>
            </a:r>
            <a:endParaRPr lang="fr-FR" sz="1100" dirty="0"/>
          </a:p>
        </p:txBody>
      </p:sp>
    </p:spTree>
    <p:extLst>
      <p:ext uri="{BB962C8B-B14F-4D97-AF65-F5344CB8AC3E}">
        <p14:creationId xmlns:p14="http://schemas.microsoft.com/office/powerpoint/2010/main" val="319970060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arn(inVertical)">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err="1" smtClean="0"/>
              <a:t>T</a:t>
            </a:r>
            <a:r>
              <a:rPr lang="en-US" sz="3200" dirty="0" err="1" smtClean="0"/>
              <a:t>âches</a:t>
            </a:r>
            <a:r>
              <a:rPr lang="en-US" sz="3200" dirty="0" smtClean="0"/>
              <a:t> </a:t>
            </a:r>
            <a:r>
              <a:rPr lang="en-US" sz="3200" dirty="0" err="1" smtClean="0"/>
              <a:t>à</a:t>
            </a:r>
            <a:r>
              <a:rPr lang="en-US" sz="3200" dirty="0" smtClean="0"/>
              <a:t> </a:t>
            </a:r>
            <a:r>
              <a:rPr lang="en-US" sz="3200" dirty="0" err="1" smtClean="0"/>
              <a:t>réaliser</a:t>
            </a:r>
            <a:r>
              <a:rPr lang="en-US" sz="3200" dirty="0" smtClean="0"/>
              <a:t> et </a:t>
            </a:r>
            <a:r>
              <a:rPr lang="en-US" sz="3200" dirty="0" err="1" smtClean="0"/>
              <a:t>d</a:t>
            </a:r>
            <a:r>
              <a:rPr lang="en-US" sz="3200" dirty="0" err="1" smtClean="0"/>
              <a:t>éveloppement</a:t>
            </a:r>
            <a:r>
              <a:rPr lang="en-US" sz="3200" dirty="0" smtClean="0"/>
              <a:t> de </a:t>
            </a:r>
            <a:r>
              <a:rPr lang="en-US" sz="3200" dirty="0" err="1" smtClean="0"/>
              <a:t>compétences</a:t>
            </a:r>
            <a:r>
              <a:rPr lang="en-US" sz="3200" dirty="0" smtClean="0"/>
              <a:t> </a:t>
            </a:r>
            <a:r>
              <a:rPr lang="en-US" sz="3200" dirty="0" err="1" smtClean="0"/>
              <a:t>transversales</a:t>
            </a:r>
            <a:endParaRPr lang="en-US" sz="3200" dirty="0"/>
          </a:p>
        </p:txBody>
      </p:sp>
      <p:sp>
        <p:nvSpPr>
          <p:cNvPr id="3" name="Content Placeholder 2"/>
          <p:cNvSpPr>
            <a:spLocks noGrp="1"/>
          </p:cNvSpPr>
          <p:nvPr>
            <p:ph idx="1"/>
          </p:nvPr>
        </p:nvSpPr>
        <p:spPr/>
        <p:txBody>
          <a:bodyPr>
            <a:normAutofit fontScale="77500" lnSpcReduction="20000"/>
          </a:bodyPr>
          <a:lstStyle/>
          <a:p>
            <a:pPr lvl="0"/>
            <a:r>
              <a:rPr lang="fr-FR" dirty="0" smtClean="0"/>
              <a:t>prélever </a:t>
            </a:r>
            <a:r>
              <a:rPr lang="fr-FR" dirty="0"/>
              <a:t>des informations dans un document vidéo ;</a:t>
            </a:r>
          </a:p>
          <a:p>
            <a:pPr lvl="0"/>
            <a:r>
              <a:rPr lang="fr-FR" dirty="0"/>
              <a:t>restituer à l’oral des informations (formuler, écouter, confronter) ;</a:t>
            </a:r>
          </a:p>
          <a:p>
            <a:pPr lvl="0"/>
            <a:r>
              <a:rPr lang="fr-FR" dirty="0"/>
              <a:t>rechercher des informations (recherche documentaire papier, numérique) ;</a:t>
            </a:r>
          </a:p>
          <a:p>
            <a:pPr lvl="0"/>
            <a:r>
              <a:rPr lang="fr-FR" dirty="0"/>
              <a:t>restituer par écrit des informations (reformuler par écrit sans recopier) ;</a:t>
            </a:r>
          </a:p>
          <a:p>
            <a:pPr lvl="0"/>
            <a:r>
              <a:rPr lang="fr-FR" dirty="0"/>
              <a:t>débattre (argumenter à l’oral) ;</a:t>
            </a:r>
          </a:p>
          <a:p>
            <a:pPr lvl="0"/>
            <a:r>
              <a:rPr lang="fr-FR" dirty="0"/>
              <a:t>prendre des notes (formuler à l’écrit une compréhension orale) ;</a:t>
            </a:r>
          </a:p>
          <a:p>
            <a:pPr lvl="0"/>
            <a:r>
              <a:rPr lang="fr-FR" dirty="0"/>
              <a:t>structurer une note écrite (argumenter, organiser une rédaction) ;</a:t>
            </a:r>
          </a:p>
          <a:p>
            <a:pPr lvl="0"/>
            <a:r>
              <a:rPr lang="fr-FR" dirty="0"/>
              <a:t>exposer des arguments à l’oral ;</a:t>
            </a:r>
          </a:p>
          <a:p>
            <a:pPr lvl="0"/>
            <a:r>
              <a:rPr lang="fr-FR" dirty="0"/>
              <a:t>synthétiser un propos (par des écrits courts sur un support diaporama).</a:t>
            </a:r>
          </a:p>
          <a:p>
            <a:endParaRPr lang="en-US" dirty="0"/>
          </a:p>
        </p:txBody>
      </p:sp>
    </p:spTree>
    <p:extLst>
      <p:ext uri="{BB962C8B-B14F-4D97-AF65-F5344CB8AC3E}">
        <p14:creationId xmlns:p14="http://schemas.microsoft.com/office/powerpoint/2010/main" val="1819820490"/>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Scénario</a:t>
            </a:r>
            <a:r>
              <a:rPr lang="en-US" dirty="0" smtClean="0"/>
              <a:t> </a:t>
            </a:r>
            <a:r>
              <a:rPr lang="en-US" dirty="0" err="1" smtClean="0"/>
              <a:t>pédagogique</a:t>
            </a:r>
            <a:endParaRPr lang="en-US" dirty="0"/>
          </a:p>
        </p:txBody>
      </p:sp>
      <p:sp>
        <p:nvSpPr>
          <p:cNvPr id="4" name="Text Placeholder 3"/>
          <p:cNvSpPr>
            <a:spLocks noGrp="1"/>
          </p:cNvSpPr>
          <p:nvPr>
            <p:ph type="body" idx="1"/>
          </p:nvPr>
        </p:nvSpPr>
        <p:spPr/>
        <p:txBody>
          <a:bodyPr/>
          <a:lstStyle/>
          <a:p>
            <a:r>
              <a:rPr lang="fr-FR" dirty="0" smtClean="0"/>
              <a:t>Proposition de scénario destiné au traitement de la question « Quels </a:t>
            </a:r>
            <a:r>
              <a:rPr lang="fr-FR" dirty="0"/>
              <a:t>sont les enjeux de l’économie numérique </a:t>
            </a:r>
            <a:r>
              <a:rPr lang="fr-FR" dirty="0" smtClean="0"/>
              <a:t>? »</a:t>
            </a:r>
            <a:endParaRPr lang="en-US" dirty="0"/>
          </a:p>
        </p:txBody>
      </p:sp>
    </p:spTree>
    <p:extLst>
      <p:ext uri="{BB962C8B-B14F-4D97-AF65-F5344CB8AC3E}">
        <p14:creationId xmlns:p14="http://schemas.microsoft.com/office/powerpoint/2010/main" val="21632584"/>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Partie</a:t>
            </a:r>
            <a:r>
              <a:rPr lang="en-US" dirty="0" smtClean="0"/>
              <a:t> 1.</a:t>
            </a:r>
            <a:endParaRPr lang="en-US" dirty="0"/>
          </a:p>
        </p:txBody>
      </p:sp>
      <p:sp>
        <p:nvSpPr>
          <p:cNvPr id="4" name="Text Placeholder 3"/>
          <p:cNvSpPr>
            <a:spLocks noGrp="1"/>
          </p:cNvSpPr>
          <p:nvPr>
            <p:ph type="body" sz="half" idx="2"/>
          </p:nvPr>
        </p:nvSpPr>
        <p:spPr/>
        <p:txBody>
          <a:bodyPr/>
          <a:lstStyle/>
          <a:p>
            <a:r>
              <a:rPr lang="en-US" dirty="0" err="1" smtClean="0"/>
              <a:t>Susciter</a:t>
            </a:r>
            <a:r>
              <a:rPr lang="en-US" dirty="0" smtClean="0"/>
              <a:t> </a:t>
            </a:r>
            <a:r>
              <a:rPr lang="fr-FR" dirty="0" smtClean="0"/>
              <a:t>l’investissement</a:t>
            </a:r>
            <a:r>
              <a:rPr lang="en-US" dirty="0" smtClean="0"/>
              <a:t> des </a:t>
            </a:r>
            <a:r>
              <a:rPr lang="en-US" dirty="0" err="1" smtClean="0"/>
              <a:t>élèves</a:t>
            </a:r>
            <a:r>
              <a:rPr lang="en-US" dirty="0" smtClean="0"/>
              <a:t> </a:t>
            </a:r>
            <a:r>
              <a:rPr lang="en-US" dirty="0" err="1" smtClean="0"/>
              <a:t>à</a:t>
            </a:r>
            <a:r>
              <a:rPr lang="en-US" dirty="0" smtClean="0"/>
              <a:t> </a:t>
            </a:r>
            <a:r>
              <a:rPr lang="en-US" dirty="0" err="1" smtClean="0"/>
              <a:t>partir</a:t>
            </a:r>
            <a:r>
              <a:rPr lang="en-US" dirty="0" smtClean="0"/>
              <a:t> de </a:t>
            </a:r>
            <a:r>
              <a:rPr lang="en-US" dirty="0" err="1" smtClean="0"/>
              <a:t>l’actualité</a:t>
            </a:r>
            <a:endParaRPr lang="en-US" dirty="0"/>
          </a:p>
        </p:txBody>
      </p:sp>
      <p:pic>
        <p:nvPicPr>
          <p:cNvPr id="7" name="Picture 6"/>
          <p:cNvPicPr>
            <a:picLocks noChangeAspect="1"/>
          </p:cNvPicPr>
          <p:nvPr/>
        </p:nvPicPr>
        <p:blipFill>
          <a:blip r:embed="rId2"/>
          <a:stretch>
            <a:fillRect/>
          </a:stretch>
        </p:blipFill>
        <p:spPr>
          <a:xfrm>
            <a:off x="4442879" y="3466392"/>
            <a:ext cx="4191000" cy="3175000"/>
          </a:xfrm>
          <a:prstGeom prst="rect">
            <a:avLst/>
          </a:prstGeom>
        </p:spPr>
      </p:pic>
    </p:spTree>
    <p:extLst>
      <p:ext uri="{BB962C8B-B14F-4D97-AF65-F5344CB8AC3E}">
        <p14:creationId xmlns:p14="http://schemas.microsoft.com/office/powerpoint/2010/main" val="1350940259"/>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a:grpSpLocks/>
          </p:cNvGrpSpPr>
          <p:nvPr/>
        </p:nvGrpSpPr>
        <p:grpSpPr bwMode="auto">
          <a:xfrm>
            <a:off x="330818" y="507654"/>
            <a:ext cx="4516850" cy="6031403"/>
            <a:chOff x="1424" y="3870"/>
            <a:chExt cx="5055" cy="6750"/>
          </a:xfrm>
        </p:grpSpPr>
        <p:pic>
          <p:nvPicPr>
            <p:cNvPr id="8" name="Picture 7" descr="http://fr.dreamstime.com/reward-poster-thumb17931364.jpg"/>
            <p:cNvPicPr>
              <a:picLocks noChangeAspect="1" noChangeArrowheads="1"/>
            </p:cNvPicPr>
            <p:nvPr/>
          </p:nvPicPr>
          <p:blipFill>
            <a:blip r:embed="rId2" r:link="rId3">
              <a:extLst>
                <a:ext uri="{28A0092B-C50C-407E-A947-70E740481C1C}">
                  <a14:useLocalDpi xmlns:a14="http://schemas.microsoft.com/office/drawing/2010/main"/>
                </a:ext>
              </a:extLst>
            </a:blip>
            <a:srcRect/>
            <a:stretch>
              <a:fillRect/>
            </a:stretch>
          </p:blipFill>
          <p:spPr bwMode="auto">
            <a:xfrm>
              <a:off x="1424" y="3870"/>
              <a:ext cx="5055" cy="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descr="http://m1.menly.fr/wp-content/uploads/2012/01/megaupload-kim-dotcom.jpg"/>
            <p:cNvPicPr>
              <a:picLocks noChangeAspect="1" noChangeArrowheads="1"/>
            </p:cNvPicPr>
            <p:nvPr/>
          </p:nvPicPr>
          <p:blipFill>
            <a:blip r:embed="rId4" r:link="rId5" cstate="print">
              <a:extLst>
                <a:ext uri="{28A0092B-C50C-407E-A947-70E740481C1C}">
                  <a14:useLocalDpi xmlns:a14="http://schemas.microsoft.com/office/drawing/2010/main"/>
                </a:ext>
              </a:extLst>
            </a:blip>
            <a:srcRect/>
            <a:stretch>
              <a:fillRect/>
            </a:stretch>
          </p:blipFill>
          <p:spPr bwMode="auto">
            <a:xfrm>
              <a:off x="2467" y="5685"/>
              <a:ext cx="2971" cy="3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3" name="Folded Corner 12"/>
          <p:cNvSpPr>
            <a:spLocks noChangeArrowheads="1"/>
          </p:cNvSpPr>
          <p:nvPr/>
        </p:nvSpPr>
        <p:spPr bwMode="auto">
          <a:xfrm>
            <a:off x="5013492" y="2908420"/>
            <a:ext cx="3599761" cy="3625221"/>
          </a:xfrm>
          <a:prstGeom prst="foldedCorner">
            <a:avLst>
              <a:gd name="adj" fmla="val 16667"/>
            </a:avLst>
          </a:prstGeom>
          <a:solidFill>
            <a:schemeClr val="bg2">
              <a:lumMod val="20000"/>
              <a:lumOff val="80000"/>
            </a:schemeClr>
          </a:solidFill>
          <a:ln w="9525">
            <a:solidFill>
              <a:srgbClr val="4A7EBB"/>
            </a:solidFill>
            <a:round/>
            <a:headEnd/>
            <a:tailEnd/>
          </a:ln>
          <a:effectLst>
            <a:outerShdw blurRad="63500" dist="165100" dir="2460000" rotWithShape="0">
              <a:srgbClr val="000000">
                <a:alpha val="34998"/>
              </a:srgbClr>
            </a:outerShdw>
          </a:effectLst>
        </p:spPr>
        <p:txBody>
          <a:bodyPr rot="0" vert="horz" wrap="square" lIns="91440" tIns="45720" rIns="91440" bIns="45720" anchor="ctr" anchorCtr="0" upright="1">
            <a:noAutofit/>
          </a:bodyPr>
          <a:lstStyle/>
          <a:p>
            <a:pPr algn="just">
              <a:spcAft>
                <a:spcPts val="0"/>
              </a:spcAft>
            </a:pPr>
            <a:r>
              <a:rPr lang="fr-FR" sz="1400" i="1" dirty="0">
                <a:solidFill>
                  <a:srgbClr val="000080"/>
                </a:solidFill>
                <a:effectLst/>
                <a:latin typeface="Comic Sans MS"/>
                <a:ea typeface="Times New Roman"/>
                <a:cs typeface="Comic Sans MS"/>
              </a:rPr>
              <a:t>Les indices :</a:t>
            </a:r>
            <a:endParaRPr lang="fr-FR" sz="800" i="1" dirty="0">
              <a:solidFill>
                <a:srgbClr val="000080"/>
              </a:solidFill>
              <a:effectLst/>
              <a:latin typeface="Comic Sans MS"/>
              <a:ea typeface="Times New Roman"/>
              <a:cs typeface="Comic Sans MS"/>
            </a:endParaRPr>
          </a:p>
          <a:p>
            <a:pPr algn="just">
              <a:spcAft>
                <a:spcPts val="0"/>
              </a:spcAft>
            </a:pPr>
            <a:r>
              <a:rPr lang="fr-FR" sz="1400" i="1" dirty="0">
                <a:solidFill>
                  <a:srgbClr val="000080"/>
                </a:solidFill>
                <a:effectLst/>
                <a:latin typeface="Comic Sans MS"/>
                <a:ea typeface="Times New Roman"/>
                <a:cs typeface="Comic Sans MS"/>
              </a:rPr>
              <a:t> </a:t>
            </a:r>
            <a:endParaRPr lang="fr-FR" sz="800" i="1" dirty="0">
              <a:solidFill>
                <a:srgbClr val="000080"/>
              </a:solidFill>
              <a:effectLst/>
              <a:latin typeface="Comic Sans MS"/>
              <a:ea typeface="Times New Roman"/>
              <a:cs typeface="Comic Sans MS"/>
            </a:endParaRPr>
          </a:p>
          <a:p>
            <a:pPr marL="342900" lvl="0" indent="-342900" algn="just">
              <a:spcAft>
                <a:spcPts val="0"/>
              </a:spcAft>
              <a:buFont typeface="Symbol"/>
              <a:buChar char=""/>
            </a:pPr>
            <a:r>
              <a:rPr lang="fr-FR" sz="1400" i="1" dirty="0">
                <a:solidFill>
                  <a:srgbClr val="000080"/>
                </a:solidFill>
                <a:effectLst/>
                <a:latin typeface="Comic Sans MS"/>
                <a:ea typeface="Times New Roman"/>
                <a:cs typeface="Comic Sans MS"/>
              </a:rPr>
              <a:t>Il a été condamné en 1998 pour la revente au détail de numéros de cartes bancaires.</a:t>
            </a:r>
            <a:endParaRPr lang="fr-FR" sz="800" i="1" dirty="0">
              <a:solidFill>
                <a:srgbClr val="000080"/>
              </a:solidFill>
              <a:effectLst/>
              <a:latin typeface="Comic Sans MS"/>
              <a:ea typeface="Times New Roman"/>
              <a:cs typeface="Comic Sans MS"/>
            </a:endParaRPr>
          </a:p>
          <a:p>
            <a:pPr marL="270510" indent="-180340" algn="just">
              <a:spcAft>
                <a:spcPts val="0"/>
              </a:spcAft>
            </a:pPr>
            <a:r>
              <a:rPr lang="fr-FR" sz="1400" i="1" dirty="0">
                <a:solidFill>
                  <a:srgbClr val="000080"/>
                </a:solidFill>
                <a:effectLst/>
                <a:latin typeface="Comic Sans MS"/>
                <a:ea typeface="Times New Roman"/>
                <a:cs typeface="Comic Sans MS"/>
              </a:rPr>
              <a:t> </a:t>
            </a:r>
            <a:endParaRPr lang="fr-FR" sz="800" i="1" dirty="0">
              <a:solidFill>
                <a:srgbClr val="000080"/>
              </a:solidFill>
              <a:effectLst/>
              <a:latin typeface="Comic Sans MS"/>
              <a:ea typeface="Times New Roman"/>
              <a:cs typeface="Comic Sans MS"/>
            </a:endParaRPr>
          </a:p>
          <a:p>
            <a:pPr marL="342900" lvl="0" indent="-342900" algn="just">
              <a:spcAft>
                <a:spcPts val="0"/>
              </a:spcAft>
              <a:buFont typeface="Symbol"/>
              <a:buChar char=""/>
            </a:pPr>
            <a:r>
              <a:rPr lang="fr-FR" sz="1400" i="1" dirty="0">
                <a:solidFill>
                  <a:srgbClr val="000080"/>
                </a:solidFill>
                <a:effectLst/>
                <a:latin typeface="Comic Sans MS"/>
                <a:ea typeface="Times New Roman"/>
                <a:cs typeface="Comic Sans MS"/>
              </a:rPr>
              <a:t>Il a créé son affaire en 2005</a:t>
            </a:r>
            <a:endParaRPr lang="fr-FR" sz="800" i="1" dirty="0">
              <a:solidFill>
                <a:srgbClr val="000080"/>
              </a:solidFill>
              <a:effectLst/>
              <a:latin typeface="Comic Sans MS"/>
              <a:ea typeface="Times New Roman"/>
              <a:cs typeface="Comic Sans MS"/>
            </a:endParaRPr>
          </a:p>
          <a:p>
            <a:pPr marL="270510" indent="-180340" algn="just">
              <a:spcAft>
                <a:spcPts val="0"/>
              </a:spcAft>
            </a:pPr>
            <a:r>
              <a:rPr lang="fr-FR" sz="1400" i="1" dirty="0">
                <a:solidFill>
                  <a:srgbClr val="000080"/>
                </a:solidFill>
                <a:effectLst/>
                <a:latin typeface="Comic Sans MS"/>
                <a:ea typeface="Times New Roman"/>
                <a:cs typeface="Comic Sans MS"/>
              </a:rPr>
              <a:t> </a:t>
            </a:r>
            <a:endParaRPr lang="fr-FR" sz="800" i="1" dirty="0">
              <a:solidFill>
                <a:srgbClr val="000080"/>
              </a:solidFill>
              <a:effectLst/>
              <a:latin typeface="Comic Sans MS"/>
              <a:ea typeface="Times New Roman"/>
              <a:cs typeface="Comic Sans MS"/>
            </a:endParaRPr>
          </a:p>
          <a:p>
            <a:pPr marL="342900" lvl="0" indent="-342900" algn="just">
              <a:spcAft>
                <a:spcPts val="0"/>
              </a:spcAft>
              <a:buFont typeface="Symbol"/>
              <a:buChar char=""/>
            </a:pPr>
            <a:r>
              <a:rPr lang="fr-FR" sz="1400" i="1" dirty="0">
                <a:solidFill>
                  <a:srgbClr val="000080"/>
                </a:solidFill>
                <a:effectLst/>
                <a:latin typeface="Comic Sans MS"/>
                <a:ea typeface="Times New Roman"/>
                <a:cs typeface="Comic Sans MS"/>
              </a:rPr>
              <a:t>Il se déplace souvent dans sa Cadillac rose de 1959</a:t>
            </a:r>
            <a:endParaRPr lang="fr-FR" sz="800" i="1" dirty="0">
              <a:solidFill>
                <a:srgbClr val="000080"/>
              </a:solidFill>
              <a:effectLst/>
              <a:latin typeface="Comic Sans MS"/>
              <a:ea typeface="Times New Roman"/>
              <a:cs typeface="Comic Sans MS"/>
            </a:endParaRPr>
          </a:p>
          <a:p>
            <a:pPr marL="270510" indent="-180340">
              <a:spcAft>
                <a:spcPts val="0"/>
              </a:spcAft>
            </a:pPr>
            <a:r>
              <a:rPr lang="fr-FR" sz="1400" i="1" dirty="0">
                <a:solidFill>
                  <a:srgbClr val="000080"/>
                </a:solidFill>
                <a:effectLst/>
                <a:latin typeface="Comic Sans MS"/>
                <a:ea typeface="Times New Roman"/>
                <a:cs typeface="Comic Sans MS"/>
              </a:rPr>
              <a:t> </a:t>
            </a:r>
            <a:endParaRPr lang="fr-FR" sz="800" i="1" dirty="0">
              <a:solidFill>
                <a:srgbClr val="000080"/>
              </a:solidFill>
              <a:effectLst/>
              <a:latin typeface="Comic Sans MS"/>
              <a:ea typeface="Times New Roman"/>
              <a:cs typeface="Comic Sans MS"/>
            </a:endParaRPr>
          </a:p>
          <a:p>
            <a:pPr marL="342900" lvl="0" indent="-342900" algn="just">
              <a:spcAft>
                <a:spcPts val="0"/>
              </a:spcAft>
              <a:buFont typeface="Symbol"/>
              <a:buChar char=""/>
            </a:pPr>
            <a:r>
              <a:rPr lang="fr-FR" sz="1400" i="1" dirty="0">
                <a:solidFill>
                  <a:srgbClr val="000080"/>
                </a:solidFill>
                <a:effectLst/>
                <a:latin typeface="Comic Sans MS"/>
                <a:ea typeface="Times New Roman"/>
                <a:cs typeface="Comic Sans MS"/>
              </a:rPr>
              <a:t>Sa piscine chauffée est remplie avec de l’eau minérale importée</a:t>
            </a:r>
            <a:endParaRPr lang="fr-FR" sz="800" i="1" dirty="0">
              <a:solidFill>
                <a:srgbClr val="000080"/>
              </a:solidFill>
              <a:effectLst/>
              <a:latin typeface="Comic Sans MS"/>
              <a:ea typeface="Times New Roman"/>
              <a:cs typeface="Comic Sans MS"/>
            </a:endParaRPr>
          </a:p>
          <a:p>
            <a:pPr marL="449580">
              <a:spcAft>
                <a:spcPts val="0"/>
              </a:spcAft>
            </a:pPr>
            <a:r>
              <a:rPr lang="fr-FR" sz="900" i="1" dirty="0">
                <a:solidFill>
                  <a:srgbClr val="000080"/>
                </a:solidFill>
                <a:effectLst/>
                <a:latin typeface="Comic Sans MS"/>
                <a:ea typeface="Times New Roman"/>
                <a:cs typeface="Comic Sans MS"/>
              </a:rPr>
              <a:t> </a:t>
            </a:r>
          </a:p>
          <a:p>
            <a:pPr>
              <a:spcAft>
                <a:spcPts val="0"/>
              </a:spcAft>
            </a:pPr>
            <a:r>
              <a:rPr lang="fr-FR" sz="1000" dirty="0">
                <a:solidFill>
                  <a:srgbClr val="000080"/>
                </a:solidFill>
                <a:effectLst/>
                <a:latin typeface="Arial"/>
                <a:ea typeface="Times New Roman"/>
              </a:rPr>
              <a:t> </a:t>
            </a:r>
          </a:p>
        </p:txBody>
      </p:sp>
      <p:sp>
        <p:nvSpPr>
          <p:cNvPr id="14" name="TextBox 13"/>
          <p:cNvSpPr txBox="1"/>
          <p:nvPr/>
        </p:nvSpPr>
        <p:spPr>
          <a:xfrm>
            <a:off x="5013492" y="832928"/>
            <a:ext cx="3599761" cy="1846659"/>
          </a:xfrm>
          <a:prstGeom prst="rect">
            <a:avLst/>
          </a:prstGeom>
          <a:noFill/>
        </p:spPr>
        <p:txBody>
          <a:bodyPr wrap="square" rtlCol="0">
            <a:spAutoFit/>
          </a:bodyPr>
          <a:lstStyle/>
          <a:p>
            <a:r>
              <a:rPr lang="fr-FR" sz="1600" b="1" dirty="0"/>
              <a:t>Les services secrets ont besoin de vous pour résoudre une enquête délicate. Plusieurs équipes d’agents spéciaux sont sur l’affaire. L’investigation semble difficile. Relèverez-vous le défi ?</a:t>
            </a:r>
            <a:endParaRPr lang="fr-FR" sz="1600" dirty="0"/>
          </a:p>
          <a:p>
            <a:endParaRPr lang="en-US" dirty="0"/>
          </a:p>
        </p:txBody>
      </p:sp>
    </p:spTree>
    <p:extLst>
      <p:ext uri="{BB962C8B-B14F-4D97-AF65-F5344CB8AC3E}">
        <p14:creationId xmlns:p14="http://schemas.microsoft.com/office/powerpoint/2010/main" val="28087749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inVertical)">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fr-FR" dirty="0"/>
              <a:t>Trouver l’identité (ou les identités) de cet </a:t>
            </a:r>
            <a:r>
              <a:rPr lang="fr-FR" dirty="0" smtClean="0"/>
              <a:t>homme</a:t>
            </a:r>
            <a:endParaRPr lang="en-US" dirty="0"/>
          </a:p>
        </p:txBody>
      </p:sp>
      <p:sp>
        <p:nvSpPr>
          <p:cNvPr id="3" name="Content Placeholder 2"/>
          <p:cNvSpPr>
            <a:spLocks noGrp="1"/>
          </p:cNvSpPr>
          <p:nvPr>
            <p:ph idx="1"/>
          </p:nvPr>
        </p:nvSpPr>
        <p:spPr/>
        <p:txBody>
          <a:bodyPr/>
          <a:lstStyle/>
          <a:p>
            <a:pPr algn="just"/>
            <a:r>
              <a:rPr lang="fr-FR" dirty="0"/>
              <a:t>Kim </a:t>
            </a:r>
            <a:r>
              <a:rPr lang="fr-FR" dirty="0" err="1"/>
              <a:t>Schmitz</a:t>
            </a:r>
            <a:r>
              <a:rPr lang="fr-FR" dirty="0"/>
              <a:t> (né le 21 janvier 1974, Kiel, en Allemagne) alias Kim </a:t>
            </a:r>
            <a:r>
              <a:rPr lang="fr-FR" dirty="0" err="1"/>
              <a:t>Dotcom</a:t>
            </a:r>
            <a:r>
              <a:rPr lang="fr-FR" dirty="0"/>
              <a:t>, </a:t>
            </a:r>
            <a:r>
              <a:rPr lang="fr-FR" dirty="0" err="1"/>
              <a:t>Kimble</a:t>
            </a:r>
            <a:r>
              <a:rPr lang="fr-FR" dirty="0"/>
              <a:t> ou Kim Tim Jim </a:t>
            </a:r>
            <a:r>
              <a:rPr lang="fr-FR" dirty="0" err="1"/>
              <a:t>Vestor</a:t>
            </a:r>
            <a:r>
              <a:rPr lang="fr-FR" dirty="0"/>
              <a:t> est un autoproclamé « hacker » allemand — qui a aussi la nationalité finlandaise — et un homme d'affaires. Il est connu pour avoir été le PDG et propriétaire de </a:t>
            </a:r>
            <a:r>
              <a:rPr lang="fr-FR" dirty="0" err="1"/>
              <a:t>Megaupload</a:t>
            </a:r>
            <a:r>
              <a:rPr lang="fr-FR" dirty="0"/>
              <a:t>.</a:t>
            </a:r>
          </a:p>
          <a:p>
            <a:pPr algn="just"/>
            <a:r>
              <a:rPr lang="fr-FR" dirty="0"/>
              <a:t>Le fondateur et patron de </a:t>
            </a:r>
            <a:r>
              <a:rPr lang="fr-FR" dirty="0" err="1"/>
              <a:t>Megaupload</a:t>
            </a:r>
            <a:r>
              <a:rPr lang="fr-FR" dirty="0"/>
              <a:t>, Kim </a:t>
            </a:r>
            <a:r>
              <a:rPr lang="fr-FR" dirty="0" err="1"/>
              <a:t>Dotcom</a:t>
            </a:r>
            <a:r>
              <a:rPr lang="fr-FR" dirty="0"/>
              <a:t>, a été arrêté en janvier 2012 par la police néo-zélandaise dans sa très luxueuse villa de la banlieue d’Auckland. Inculpé pour «conspiration de racket», «conspiration de violation de copyright» et «conspiration de blanchiment d'argent», il encourt vingt ans de prison et pourrait être bientôt extradé aux Etats-Unis, d'où le FBI a demandé son interpellation.</a:t>
            </a:r>
          </a:p>
          <a:p>
            <a:pPr algn="just"/>
            <a:endParaRPr lang="en-US" dirty="0"/>
          </a:p>
        </p:txBody>
      </p:sp>
    </p:spTree>
    <p:extLst>
      <p:ext uri="{BB962C8B-B14F-4D97-AF65-F5344CB8AC3E}">
        <p14:creationId xmlns:p14="http://schemas.microsoft.com/office/powerpoint/2010/main" val="149285735"/>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fr-FR" dirty="0"/>
              <a:t>Reconstituer sa biographie depuis 2005</a:t>
            </a:r>
            <a:br>
              <a:rPr lang="fr-FR" dirty="0"/>
            </a:br>
            <a:endParaRPr lang="en-US" dirty="0"/>
          </a:p>
        </p:txBody>
      </p:sp>
      <p:grpSp>
        <p:nvGrpSpPr>
          <p:cNvPr id="3" name="Group 2"/>
          <p:cNvGrpSpPr/>
          <p:nvPr/>
        </p:nvGrpSpPr>
        <p:grpSpPr>
          <a:xfrm>
            <a:off x="1993689" y="1367273"/>
            <a:ext cx="6061098" cy="5050629"/>
            <a:chOff x="0" y="0"/>
            <a:chExt cx="6068695" cy="5461000"/>
          </a:xfrm>
        </p:grpSpPr>
        <p:sp>
          <p:nvSpPr>
            <p:cNvPr id="4" name="Rectangle 3"/>
            <p:cNvSpPr>
              <a:spLocks noChangeArrowheads="1"/>
            </p:cNvSpPr>
            <p:nvPr/>
          </p:nvSpPr>
          <p:spPr bwMode="auto">
            <a:xfrm>
              <a:off x="2512695" y="76200"/>
              <a:ext cx="203200" cy="5283200"/>
            </a:xfrm>
            <a:prstGeom prst="rect">
              <a:avLst/>
            </a:prstGeom>
            <a:gradFill rotWithShape="1">
              <a:gsLst>
                <a:gs pos="0">
                  <a:srgbClr val="FF0000"/>
                </a:gs>
                <a:gs pos="100000">
                  <a:srgbClr val="FFFFFF"/>
                </a:gs>
              </a:gsLst>
              <a:lin ang="0" scaled="1"/>
            </a:gradFill>
            <a:ln w="9525">
              <a:solidFill>
                <a:srgbClr val="4579B8"/>
              </a:solidFill>
              <a:miter lim="800000"/>
              <a:headEnd/>
              <a:tailEnd/>
            </a:ln>
            <a:effectLst>
              <a:outerShdw blurRad="63500" dist="23000" dir="5400000" rotWithShape="0">
                <a:srgbClr val="000000">
                  <a:alpha val="34999"/>
                </a:srgbClr>
              </a:outerShdw>
            </a:effectLst>
          </p:spPr>
          <p:txBody>
            <a:bodyPr rot="0" vert="horz" wrap="square" lIns="91440" tIns="45720" rIns="91440" bIns="45720" anchor="ctr" anchorCtr="0" upright="1">
              <a:noAutofit/>
            </a:bodyPr>
            <a:lstStyle/>
            <a:p>
              <a:endParaRPr lang="en-US"/>
            </a:p>
          </p:txBody>
        </p:sp>
        <p:sp>
          <p:nvSpPr>
            <p:cNvPr id="5" name="Pentagon 4"/>
            <p:cNvSpPr>
              <a:spLocks noChangeArrowheads="1"/>
            </p:cNvSpPr>
            <p:nvPr/>
          </p:nvSpPr>
          <p:spPr bwMode="auto">
            <a:xfrm>
              <a:off x="1852295" y="190500"/>
              <a:ext cx="596900" cy="381000"/>
            </a:xfrm>
            <a:prstGeom prst="homePlate">
              <a:avLst>
                <a:gd name="adj" fmla="val 50003"/>
              </a:avLst>
            </a:prstGeom>
            <a:gradFill rotWithShape="1">
              <a:gsLst>
                <a:gs pos="0">
                  <a:srgbClr val="FF0000"/>
                </a:gs>
                <a:gs pos="100000">
                  <a:srgbClr val="FFFFFF"/>
                </a:gs>
              </a:gsLst>
              <a:lin ang="0" scaled="1"/>
            </a:gradFill>
            <a:ln w="9525">
              <a:solidFill>
                <a:srgbClr val="4579B8"/>
              </a:solidFill>
              <a:miter lim="800000"/>
              <a:headEnd/>
              <a:tailEnd/>
            </a:ln>
            <a:effectLst>
              <a:outerShdw blurRad="63500" dist="23000" dir="5400000" rotWithShape="0">
                <a:srgbClr val="000000">
                  <a:alpha val="34999"/>
                </a:srgbClr>
              </a:outerShdw>
            </a:effectLst>
          </p:spPr>
          <p:txBody>
            <a:bodyPr rot="0" vert="horz" wrap="square" lIns="91440" tIns="45720" rIns="91440" bIns="45720" anchor="ctr" anchorCtr="0" upright="1">
              <a:noAutofit/>
            </a:bodyPr>
            <a:lstStyle/>
            <a:p>
              <a:pPr algn="ctr">
                <a:spcAft>
                  <a:spcPts val="0"/>
                </a:spcAft>
              </a:pPr>
              <a:r>
                <a:rPr lang="fr-FR" sz="1000" b="1">
                  <a:solidFill>
                    <a:srgbClr val="000080"/>
                  </a:solidFill>
                  <a:effectLst/>
                  <a:latin typeface="Arial"/>
                  <a:ea typeface="Times New Roman"/>
                </a:rPr>
                <a:t>2005</a:t>
              </a:r>
              <a:endParaRPr lang="fr-FR" sz="1000">
                <a:solidFill>
                  <a:srgbClr val="000080"/>
                </a:solidFill>
                <a:effectLst/>
                <a:latin typeface="Arial"/>
                <a:ea typeface="Times New Roman"/>
              </a:endParaRPr>
            </a:p>
          </p:txBody>
        </p:sp>
        <p:sp>
          <p:nvSpPr>
            <p:cNvPr id="6" name="Pentagon 5"/>
            <p:cNvSpPr>
              <a:spLocks noChangeArrowheads="1"/>
            </p:cNvSpPr>
            <p:nvPr/>
          </p:nvSpPr>
          <p:spPr bwMode="auto">
            <a:xfrm>
              <a:off x="1852295" y="1143000"/>
              <a:ext cx="596900" cy="381000"/>
            </a:xfrm>
            <a:prstGeom prst="homePlate">
              <a:avLst>
                <a:gd name="adj" fmla="val 50003"/>
              </a:avLst>
            </a:prstGeom>
            <a:gradFill rotWithShape="1">
              <a:gsLst>
                <a:gs pos="0">
                  <a:srgbClr val="FF0000"/>
                </a:gs>
                <a:gs pos="100000">
                  <a:srgbClr val="FFFFFF"/>
                </a:gs>
              </a:gsLst>
              <a:lin ang="0" scaled="1"/>
            </a:gradFill>
            <a:ln w="9525">
              <a:solidFill>
                <a:srgbClr val="4579B8"/>
              </a:solidFill>
              <a:miter lim="800000"/>
              <a:headEnd/>
              <a:tailEnd/>
            </a:ln>
            <a:effectLst>
              <a:outerShdw blurRad="63500" dist="23000" dir="5400000" rotWithShape="0">
                <a:srgbClr val="000000">
                  <a:alpha val="34999"/>
                </a:srgbClr>
              </a:outerShdw>
            </a:effectLst>
          </p:spPr>
          <p:txBody>
            <a:bodyPr rot="0" vert="horz" wrap="square" lIns="91440" tIns="45720" rIns="91440" bIns="45720" anchor="ctr" anchorCtr="0" upright="1">
              <a:noAutofit/>
            </a:bodyPr>
            <a:lstStyle/>
            <a:p>
              <a:pPr algn="ctr">
                <a:spcAft>
                  <a:spcPts val="0"/>
                </a:spcAft>
              </a:pPr>
              <a:r>
                <a:rPr lang="fr-FR" sz="1000" b="1">
                  <a:solidFill>
                    <a:srgbClr val="000080"/>
                  </a:solidFill>
                  <a:effectLst/>
                  <a:latin typeface="Arial"/>
                  <a:ea typeface="Times New Roman"/>
                </a:rPr>
                <a:t>2007</a:t>
              </a:r>
              <a:endParaRPr lang="fr-FR" sz="1000">
                <a:solidFill>
                  <a:srgbClr val="000080"/>
                </a:solidFill>
                <a:effectLst/>
                <a:latin typeface="Arial"/>
                <a:ea typeface="Times New Roman"/>
              </a:endParaRPr>
            </a:p>
          </p:txBody>
        </p:sp>
        <p:sp>
          <p:nvSpPr>
            <p:cNvPr id="7" name="Pentagon 6"/>
            <p:cNvSpPr>
              <a:spLocks noChangeArrowheads="1"/>
            </p:cNvSpPr>
            <p:nvPr/>
          </p:nvSpPr>
          <p:spPr bwMode="auto">
            <a:xfrm>
              <a:off x="1928495" y="2365375"/>
              <a:ext cx="596900" cy="381000"/>
            </a:xfrm>
            <a:prstGeom prst="homePlate">
              <a:avLst>
                <a:gd name="adj" fmla="val 50003"/>
              </a:avLst>
            </a:prstGeom>
            <a:gradFill rotWithShape="1">
              <a:gsLst>
                <a:gs pos="0">
                  <a:srgbClr val="FF0000"/>
                </a:gs>
                <a:gs pos="100000">
                  <a:srgbClr val="FFFFFF"/>
                </a:gs>
              </a:gsLst>
              <a:lin ang="0" scaled="1"/>
            </a:gradFill>
            <a:ln w="9525">
              <a:solidFill>
                <a:srgbClr val="4579B8"/>
              </a:solidFill>
              <a:miter lim="800000"/>
              <a:headEnd/>
              <a:tailEnd/>
            </a:ln>
            <a:effectLst>
              <a:outerShdw blurRad="63500" dist="23000" dir="5400000" rotWithShape="0">
                <a:srgbClr val="000000">
                  <a:alpha val="34999"/>
                </a:srgbClr>
              </a:outerShdw>
            </a:effectLst>
          </p:spPr>
          <p:txBody>
            <a:bodyPr rot="0" vert="horz" wrap="square" lIns="91440" tIns="45720" rIns="91440" bIns="45720" anchor="ctr" anchorCtr="0" upright="1">
              <a:noAutofit/>
            </a:bodyPr>
            <a:lstStyle/>
            <a:p>
              <a:pPr algn="ctr">
                <a:spcAft>
                  <a:spcPts val="0"/>
                </a:spcAft>
              </a:pPr>
              <a:r>
                <a:rPr lang="fr-FR" sz="1000" b="1">
                  <a:solidFill>
                    <a:srgbClr val="000080"/>
                  </a:solidFill>
                  <a:effectLst/>
                  <a:latin typeface="Arial"/>
                  <a:ea typeface="Times New Roman"/>
                </a:rPr>
                <a:t>2010</a:t>
              </a:r>
              <a:endParaRPr lang="fr-FR" sz="1000">
                <a:solidFill>
                  <a:srgbClr val="000080"/>
                </a:solidFill>
                <a:effectLst/>
                <a:latin typeface="Arial"/>
                <a:ea typeface="Times New Roman"/>
              </a:endParaRPr>
            </a:p>
          </p:txBody>
        </p:sp>
        <p:sp>
          <p:nvSpPr>
            <p:cNvPr id="8" name="Pentagon 7"/>
            <p:cNvSpPr>
              <a:spLocks noChangeArrowheads="1"/>
            </p:cNvSpPr>
            <p:nvPr/>
          </p:nvSpPr>
          <p:spPr bwMode="auto">
            <a:xfrm flipH="1">
              <a:off x="2741295" y="635000"/>
              <a:ext cx="584200" cy="381000"/>
            </a:xfrm>
            <a:prstGeom prst="homePlate">
              <a:avLst>
                <a:gd name="adj" fmla="val 49997"/>
              </a:avLst>
            </a:prstGeom>
            <a:gradFill rotWithShape="1">
              <a:gsLst>
                <a:gs pos="0">
                  <a:srgbClr val="FF0000"/>
                </a:gs>
                <a:gs pos="100000">
                  <a:srgbClr val="FFFFFF"/>
                </a:gs>
              </a:gsLst>
              <a:lin ang="0" scaled="1"/>
            </a:gradFill>
            <a:ln w="9525">
              <a:solidFill>
                <a:srgbClr val="4579B8"/>
              </a:solidFill>
              <a:miter lim="800000"/>
              <a:headEnd/>
              <a:tailEnd/>
            </a:ln>
            <a:effectLst>
              <a:outerShdw blurRad="63500" dist="23000" dir="5400000" rotWithShape="0">
                <a:srgbClr val="000000">
                  <a:alpha val="34999"/>
                </a:srgbClr>
              </a:outerShdw>
            </a:effectLst>
          </p:spPr>
          <p:txBody>
            <a:bodyPr rot="0" vert="horz" wrap="square" lIns="91440" tIns="45720" rIns="91440" bIns="45720" anchor="ctr" anchorCtr="0" upright="1">
              <a:noAutofit/>
            </a:bodyPr>
            <a:lstStyle/>
            <a:p>
              <a:pPr algn="ctr">
                <a:spcAft>
                  <a:spcPts val="0"/>
                </a:spcAft>
              </a:pPr>
              <a:r>
                <a:rPr lang="fr-FR" sz="1000" b="1">
                  <a:solidFill>
                    <a:srgbClr val="000080"/>
                  </a:solidFill>
                  <a:effectLst/>
                  <a:latin typeface="Arial"/>
                  <a:ea typeface="Times New Roman"/>
                </a:rPr>
                <a:t>2005</a:t>
              </a:r>
              <a:endParaRPr lang="fr-FR" sz="1000">
                <a:solidFill>
                  <a:srgbClr val="000080"/>
                </a:solidFill>
                <a:effectLst/>
                <a:latin typeface="Arial"/>
                <a:ea typeface="Times New Roman"/>
              </a:endParaRPr>
            </a:p>
          </p:txBody>
        </p:sp>
        <p:sp>
          <p:nvSpPr>
            <p:cNvPr id="9" name="Pentagon 8"/>
            <p:cNvSpPr>
              <a:spLocks noChangeArrowheads="1"/>
            </p:cNvSpPr>
            <p:nvPr/>
          </p:nvSpPr>
          <p:spPr bwMode="auto">
            <a:xfrm flipH="1">
              <a:off x="2741295" y="1587500"/>
              <a:ext cx="584200" cy="381000"/>
            </a:xfrm>
            <a:prstGeom prst="homePlate">
              <a:avLst>
                <a:gd name="adj" fmla="val 49997"/>
              </a:avLst>
            </a:prstGeom>
            <a:gradFill rotWithShape="1">
              <a:gsLst>
                <a:gs pos="0">
                  <a:srgbClr val="FF0000"/>
                </a:gs>
                <a:gs pos="100000">
                  <a:srgbClr val="FFFFFF"/>
                </a:gs>
              </a:gsLst>
              <a:lin ang="0" scaled="1"/>
            </a:gradFill>
            <a:ln w="9525">
              <a:solidFill>
                <a:srgbClr val="4579B8"/>
              </a:solidFill>
              <a:miter lim="800000"/>
              <a:headEnd/>
              <a:tailEnd/>
            </a:ln>
            <a:effectLst>
              <a:outerShdw blurRad="63500" dist="23000" dir="5400000" rotWithShape="0">
                <a:srgbClr val="000000">
                  <a:alpha val="34999"/>
                </a:srgbClr>
              </a:outerShdw>
            </a:effectLst>
          </p:spPr>
          <p:txBody>
            <a:bodyPr rot="0" vert="horz" wrap="square" lIns="91440" tIns="45720" rIns="91440" bIns="45720" anchor="ctr" anchorCtr="0" upright="1">
              <a:noAutofit/>
            </a:bodyPr>
            <a:lstStyle/>
            <a:p>
              <a:pPr algn="ctr">
                <a:spcAft>
                  <a:spcPts val="0"/>
                </a:spcAft>
              </a:pPr>
              <a:r>
                <a:rPr lang="fr-FR" sz="1000" b="1">
                  <a:solidFill>
                    <a:srgbClr val="000080"/>
                  </a:solidFill>
                  <a:effectLst/>
                  <a:latin typeface="Arial"/>
                  <a:ea typeface="Times New Roman"/>
                </a:rPr>
                <a:t>2010</a:t>
              </a:r>
              <a:endParaRPr lang="fr-FR" sz="1000">
                <a:solidFill>
                  <a:srgbClr val="000080"/>
                </a:solidFill>
                <a:effectLst/>
                <a:latin typeface="Arial"/>
                <a:ea typeface="Times New Roman"/>
              </a:endParaRPr>
            </a:p>
          </p:txBody>
        </p:sp>
        <p:sp>
          <p:nvSpPr>
            <p:cNvPr id="10" name="Pentagon 9"/>
            <p:cNvSpPr>
              <a:spLocks noChangeArrowheads="1"/>
            </p:cNvSpPr>
            <p:nvPr/>
          </p:nvSpPr>
          <p:spPr bwMode="auto">
            <a:xfrm flipH="1">
              <a:off x="2817495" y="2628900"/>
              <a:ext cx="584200" cy="381000"/>
            </a:xfrm>
            <a:prstGeom prst="homePlate">
              <a:avLst>
                <a:gd name="adj" fmla="val 49997"/>
              </a:avLst>
            </a:prstGeom>
            <a:gradFill rotWithShape="1">
              <a:gsLst>
                <a:gs pos="0">
                  <a:srgbClr val="FF0000"/>
                </a:gs>
                <a:gs pos="100000">
                  <a:srgbClr val="FFFFFF"/>
                </a:gs>
              </a:gsLst>
              <a:lin ang="0" scaled="1"/>
            </a:gradFill>
            <a:ln w="9525">
              <a:solidFill>
                <a:srgbClr val="4579B8"/>
              </a:solidFill>
              <a:miter lim="800000"/>
              <a:headEnd/>
              <a:tailEnd/>
            </a:ln>
            <a:effectLst>
              <a:outerShdw blurRad="63500" dist="23000" dir="5400000" rotWithShape="0">
                <a:srgbClr val="000000">
                  <a:alpha val="34999"/>
                </a:srgbClr>
              </a:outerShdw>
            </a:effectLst>
          </p:spPr>
          <p:txBody>
            <a:bodyPr rot="0" vert="horz" wrap="square" lIns="91440" tIns="45720" rIns="91440" bIns="45720" anchor="ctr" anchorCtr="0" upright="1">
              <a:noAutofit/>
            </a:bodyPr>
            <a:lstStyle/>
            <a:p>
              <a:pPr algn="ctr">
                <a:spcAft>
                  <a:spcPts val="0"/>
                </a:spcAft>
              </a:pPr>
              <a:r>
                <a:rPr lang="fr-FR" sz="1000" b="1">
                  <a:solidFill>
                    <a:srgbClr val="000080"/>
                  </a:solidFill>
                  <a:effectLst/>
                  <a:latin typeface="Arial"/>
                  <a:ea typeface="Times New Roman"/>
                </a:rPr>
                <a:t>2010</a:t>
              </a:r>
              <a:endParaRPr lang="fr-FR" sz="1000">
                <a:solidFill>
                  <a:srgbClr val="000080"/>
                </a:solidFill>
                <a:effectLst/>
                <a:latin typeface="Arial"/>
                <a:ea typeface="Times New Roman"/>
              </a:endParaRPr>
            </a:p>
          </p:txBody>
        </p:sp>
        <p:sp>
          <p:nvSpPr>
            <p:cNvPr id="11" name="Pentagon 10"/>
            <p:cNvSpPr>
              <a:spLocks noChangeArrowheads="1"/>
            </p:cNvSpPr>
            <p:nvPr/>
          </p:nvSpPr>
          <p:spPr bwMode="auto">
            <a:xfrm flipH="1">
              <a:off x="2817495" y="3530600"/>
              <a:ext cx="584200" cy="381000"/>
            </a:xfrm>
            <a:prstGeom prst="homePlate">
              <a:avLst>
                <a:gd name="adj" fmla="val 49997"/>
              </a:avLst>
            </a:prstGeom>
            <a:gradFill rotWithShape="1">
              <a:gsLst>
                <a:gs pos="0">
                  <a:srgbClr val="FF0000"/>
                </a:gs>
                <a:gs pos="100000">
                  <a:srgbClr val="FFFFFF"/>
                </a:gs>
              </a:gsLst>
              <a:lin ang="0" scaled="1"/>
            </a:gradFill>
            <a:ln w="9525">
              <a:solidFill>
                <a:srgbClr val="4579B8"/>
              </a:solidFill>
              <a:miter lim="800000"/>
              <a:headEnd/>
              <a:tailEnd/>
            </a:ln>
            <a:effectLst>
              <a:outerShdw blurRad="63500" dist="23000" dir="5400000" rotWithShape="0">
                <a:srgbClr val="000000">
                  <a:alpha val="34999"/>
                </a:srgbClr>
              </a:outerShdw>
            </a:effectLst>
          </p:spPr>
          <p:txBody>
            <a:bodyPr rot="0" vert="horz" wrap="square" lIns="91440" tIns="45720" rIns="91440" bIns="45720" anchor="ctr" anchorCtr="0" upright="1">
              <a:noAutofit/>
            </a:bodyPr>
            <a:lstStyle/>
            <a:p>
              <a:pPr algn="ctr">
                <a:spcAft>
                  <a:spcPts val="0"/>
                </a:spcAft>
              </a:pPr>
              <a:r>
                <a:rPr lang="fr-FR" sz="1000" b="1">
                  <a:solidFill>
                    <a:srgbClr val="000080"/>
                  </a:solidFill>
                  <a:effectLst/>
                  <a:latin typeface="Arial"/>
                  <a:ea typeface="Times New Roman"/>
                </a:rPr>
                <a:t>2011</a:t>
              </a:r>
              <a:endParaRPr lang="fr-FR" sz="1000">
                <a:solidFill>
                  <a:srgbClr val="000080"/>
                </a:solidFill>
                <a:effectLst/>
                <a:latin typeface="Arial"/>
                <a:ea typeface="Times New Roman"/>
              </a:endParaRPr>
            </a:p>
          </p:txBody>
        </p:sp>
        <p:sp>
          <p:nvSpPr>
            <p:cNvPr id="12" name="Pentagon 11"/>
            <p:cNvSpPr>
              <a:spLocks noChangeArrowheads="1"/>
            </p:cNvSpPr>
            <p:nvPr/>
          </p:nvSpPr>
          <p:spPr bwMode="auto">
            <a:xfrm>
              <a:off x="1877695" y="4140200"/>
              <a:ext cx="660400" cy="381000"/>
            </a:xfrm>
            <a:prstGeom prst="homePlate">
              <a:avLst>
                <a:gd name="adj" fmla="val 50002"/>
              </a:avLst>
            </a:prstGeom>
            <a:gradFill rotWithShape="1">
              <a:gsLst>
                <a:gs pos="0">
                  <a:srgbClr val="FF0000"/>
                </a:gs>
                <a:gs pos="100000">
                  <a:srgbClr val="FFFFFF"/>
                </a:gs>
              </a:gsLst>
              <a:lin ang="0" scaled="1"/>
            </a:gradFill>
            <a:ln w="9525">
              <a:solidFill>
                <a:srgbClr val="4579B8"/>
              </a:solidFill>
              <a:miter lim="800000"/>
              <a:headEnd/>
              <a:tailEnd/>
            </a:ln>
            <a:effectLst>
              <a:outerShdw blurRad="63500" dist="23000" dir="5400000" rotWithShape="0">
                <a:srgbClr val="000000">
                  <a:alpha val="34999"/>
                </a:srgbClr>
              </a:outerShdw>
            </a:effectLst>
          </p:spPr>
          <p:txBody>
            <a:bodyPr rot="0" vert="horz" wrap="square" lIns="91440" tIns="45720" rIns="91440" bIns="45720" anchor="ctr" anchorCtr="0" upright="1">
              <a:noAutofit/>
            </a:bodyPr>
            <a:lstStyle/>
            <a:p>
              <a:pPr algn="ctr">
                <a:spcAft>
                  <a:spcPts val="0"/>
                </a:spcAft>
              </a:pPr>
              <a:r>
                <a:rPr lang="fr-FR" sz="1000" b="1">
                  <a:solidFill>
                    <a:srgbClr val="000080"/>
                  </a:solidFill>
                  <a:effectLst/>
                  <a:latin typeface="Arial"/>
                  <a:ea typeface="Times New Roman"/>
                </a:rPr>
                <a:t>2012</a:t>
              </a:r>
              <a:endParaRPr lang="fr-FR" sz="1000">
                <a:solidFill>
                  <a:srgbClr val="000080"/>
                </a:solidFill>
                <a:effectLst/>
                <a:latin typeface="Arial"/>
                <a:ea typeface="Times New Roman"/>
              </a:endParaRPr>
            </a:p>
          </p:txBody>
        </p:sp>
        <p:sp>
          <p:nvSpPr>
            <p:cNvPr id="13" name="Pentagon 12"/>
            <p:cNvSpPr>
              <a:spLocks noChangeArrowheads="1"/>
            </p:cNvSpPr>
            <p:nvPr/>
          </p:nvSpPr>
          <p:spPr bwMode="auto">
            <a:xfrm flipH="1">
              <a:off x="2830195" y="4749800"/>
              <a:ext cx="584200" cy="381000"/>
            </a:xfrm>
            <a:prstGeom prst="homePlate">
              <a:avLst>
                <a:gd name="adj" fmla="val 49997"/>
              </a:avLst>
            </a:prstGeom>
            <a:gradFill rotWithShape="1">
              <a:gsLst>
                <a:gs pos="0">
                  <a:srgbClr val="FF0000"/>
                </a:gs>
                <a:gs pos="100000">
                  <a:srgbClr val="FFFFFF"/>
                </a:gs>
              </a:gsLst>
              <a:lin ang="0" scaled="1"/>
            </a:gradFill>
            <a:ln w="9525">
              <a:solidFill>
                <a:srgbClr val="4579B8"/>
              </a:solidFill>
              <a:miter lim="800000"/>
              <a:headEnd/>
              <a:tailEnd/>
            </a:ln>
            <a:effectLst>
              <a:outerShdw blurRad="63500" dist="23000" dir="5400000" rotWithShape="0">
                <a:srgbClr val="000000">
                  <a:alpha val="34999"/>
                </a:srgbClr>
              </a:outerShdw>
            </a:effectLst>
          </p:spPr>
          <p:txBody>
            <a:bodyPr rot="0" vert="horz" wrap="square" lIns="91440" tIns="45720" rIns="91440" bIns="45720" anchor="ctr" anchorCtr="0" upright="1">
              <a:noAutofit/>
            </a:bodyPr>
            <a:lstStyle/>
            <a:p>
              <a:pPr algn="ctr">
                <a:spcAft>
                  <a:spcPts val="0"/>
                </a:spcAft>
              </a:pPr>
              <a:r>
                <a:rPr lang="fr-FR" sz="1000" b="1">
                  <a:solidFill>
                    <a:srgbClr val="000080"/>
                  </a:solidFill>
                  <a:effectLst/>
                  <a:latin typeface="Arial"/>
                  <a:ea typeface="Times New Roman"/>
                </a:rPr>
                <a:t>2012</a:t>
              </a:r>
              <a:endParaRPr lang="fr-FR" sz="1000">
                <a:solidFill>
                  <a:srgbClr val="000080"/>
                </a:solidFill>
                <a:effectLst/>
                <a:latin typeface="Arial"/>
                <a:ea typeface="Times New Roman"/>
              </a:endParaRPr>
            </a:p>
          </p:txBody>
        </p:sp>
        <p:sp>
          <p:nvSpPr>
            <p:cNvPr id="14" name="Text Box 28"/>
            <p:cNvSpPr txBox="1">
              <a:spLocks/>
            </p:cNvSpPr>
            <p:nvPr/>
          </p:nvSpPr>
          <p:spPr>
            <a:xfrm>
              <a:off x="0" y="0"/>
              <a:ext cx="1790700" cy="850900"/>
            </a:xfrm>
            <a:prstGeom prst="rect">
              <a:avLst/>
            </a:prstGeom>
            <a:noFill/>
            <a:ln>
              <a:noFill/>
            </a:ln>
            <a:effectLst/>
            <a:extLst>
              <a:ext uri="{FAA26D3D-D897-4be2-8F04-BA451C77F1D7}">
                <ma14:placeholderFlag xmlns:ma14="http://schemas.microsoft.com/office/mac/drawingml/2011/main"/>
              </a:ext>
              <a:ext uri="{C572A759-6A51-4108-AA02-DFA0A04FC94B}">
                <ma14:wrappingTextBoxFlag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fr-FR" sz="1000">
                  <a:solidFill>
                    <a:srgbClr val="FF0000"/>
                  </a:solidFill>
                  <a:effectLst/>
                  <a:latin typeface="Times"/>
                  <a:ea typeface="Times New Roman"/>
                  <a:cs typeface="Times New Roman"/>
                </a:rPr>
                <a:t>Enregistre "Vestor Limited", une société d'investissement, à l'aide de faux documents au nom d'un proche parent. Création de MegaUplaod.</a:t>
              </a:r>
              <a:endParaRPr lang="fr-FR" sz="1000">
                <a:solidFill>
                  <a:srgbClr val="000080"/>
                </a:solidFill>
                <a:effectLst/>
                <a:latin typeface="Arial"/>
                <a:ea typeface="Times New Roman"/>
              </a:endParaRPr>
            </a:p>
          </p:txBody>
        </p:sp>
        <p:sp>
          <p:nvSpPr>
            <p:cNvPr id="15" name="Text Box 29"/>
            <p:cNvSpPr txBox="1">
              <a:spLocks/>
            </p:cNvSpPr>
            <p:nvPr/>
          </p:nvSpPr>
          <p:spPr>
            <a:xfrm>
              <a:off x="3401695" y="622300"/>
              <a:ext cx="2235200" cy="546100"/>
            </a:xfrm>
            <a:prstGeom prst="rect">
              <a:avLst/>
            </a:prstGeom>
            <a:noFill/>
            <a:ln>
              <a:noFill/>
            </a:ln>
            <a:effectLst/>
            <a:extLst>
              <a:ext uri="{FAA26D3D-D897-4be2-8F04-BA451C77F1D7}">
                <ma14:placeholderFlag xmlns:ma14="http://schemas.microsoft.com/office/mac/drawingml/2011/main"/>
              </a:ext>
              <a:ext uri="{C572A759-6A51-4108-AA02-DFA0A04FC94B}">
                <ma14:wrappingTextBoxFlag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fr-FR" sz="1000">
                  <a:solidFill>
                    <a:srgbClr val="FF0000"/>
                  </a:solidFill>
                  <a:effectLst/>
                  <a:latin typeface="Times"/>
                  <a:ea typeface="Times New Roman"/>
                  <a:cs typeface="Times New Roman"/>
                </a:rPr>
                <a:t>Loue un bureau à Hong pour la modique somme de</a:t>
              </a:r>
              <a:r>
                <a:rPr lang="fr-FR" sz="1000">
                  <a:solidFill>
                    <a:srgbClr val="FF0000"/>
                  </a:solidFill>
                  <a:effectLst/>
                  <a:latin typeface="Times"/>
                  <a:ea typeface="Times New Roman"/>
                </a:rPr>
                <a:t> </a:t>
              </a:r>
              <a:r>
                <a:rPr lang="fr-FR" sz="1000">
                  <a:solidFill>
                    <a:srgbClr val="FF0000"/>
                  </a:solidFill>
                  <a:effectLst/>
                  <a:latin typeface="Times"/>
                  <a:ea typeface="Times New Roman"/>
                  <a:cs typeface="Times New Roman"/>
                </a:rPr>
                <a:t>12 800</a:t>
              </a:r>
              <a:r>
                <a:rPr lang="fr-FR" sz="1000">
                  <a:solidFill>
                    <a:srgbClr val="FF0000"/>
                  </a:solidFill>
                  <a:effectLst/>
                  <a:latin typeface="Times"/>
                  <a:ea typeface="Times New Roman"/>
                </a:rPr>
                <a:t> </a:t>
              </a:r>
              <a:r>
                <a:rPr lang="fr-FR" sz="1000">
                  <a:solidFill>
                    <a:srgbClr val="FF0000"/>
                  </a:solidFill>
                  <a:effectLst/>
                  <a:latin typeface="Times"/>
                  <a:ea typeface="Times New Roman"/>
                  <a:cs typeface="Times New Roman"/>
                </a:rPr>
                <a:t>$</a:t>
              </a:r>
              <a:r>
                <a:rPr lang="fr-FR" sz="1000">
                  <a:solidFill>
                    <a:srgbClr val="FF0000"/>
                  </a:solidFill>
                  <a:effectLst/>
                  <a:latin typeface="Times"/>
                  <a:ea typeface="Times New Roman"/>
                </a:rPr>
                <a:t> </a:t>
              </a:r>
              <a:r>
                <a:rPr lang="fr-FR" sz="1000">
                  <a:solidFill>
                    <a:srgbClr val="FF0000"/>
                  </a:solidFill>
                  <a:effectLst/>
                  <a:latin typeface="Times"/>
                  <a:ea typeface="Times New Roman"/>
                  <a:cs typeface="Times New Roman"/>
                </a:rPr>
                <a:t>par jour</a:t>
              </a:r>
              <a:r>
                <a:rPr lang="fr-FR" sz="1000">
                  <a:solidFill>
                    <a:srgbClr val="FF0000"/>
                  </a:solidFill>
                  <a:effectLst/>
                  <a:latin typeface="Times"/>
                  <a:ea typeface="Times New Roman"/>
                </a:rPr>
                <a:t>.</a:t>
              </a:r>
              <a:endParaRPr lang="fr-FR" sz="1000">
                <a:solidFill>
                  <a:srgbClr val="000080"/>
                </a:solidFill>
                <a:effectLst/>
                <a:latin typeface="Arial"/>
                <a:ea typeface="Times New Roman"/>
              </a:endParaRPr>
            </a:p>
          </p:txBody>
        </p:sp>
        <p:sp>
          <p:nvSpPr>
            <p:cNvPr id="16" name="Text Box 30"/>
            <p:cNvSpPr txBox="1">
              <a:spLocks/>
            </p:cNvSpPr>
            <p:nvPr/>
          </p:nvSpPr>
          <p:spPr>
            <a:xfrm>
              <a:off x="76200" y="965200"/>
              <a:ext cx="1790700" cy="1003300"/>
            </a:xfrm>
            <a:prstGeom prst="rect">
              <a:avLst/>
            </a:prstGeom>
            <a:noFill/>
            <a:ln>
              <a:noFill/>
            </a:ln>
            <a:effectLst/>
            <a:extLst>
              <a:ext uri="{FAA26D3D-D897-4be2-8F04-BA451C77F1D7}">
                <ma14:placeholderFlag xmlns:ma14="http://schemas.microsoft.com/office/mac/drawingml/2011/main"/>
              </a:ext>
              <a:ext uri="{C572A759-6A51-4108-AA02-DFA0A04FC94B}">
                <ma14:wrappingTextBoxFlag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fr-FR" sz="1000">
                  <a:solidFill>
                    <a:srgbClr val="FF0000"/>
                  </a:solidFill>
                  <a:effectLst/>
                  <a:latin typeface="Times"/>
                  <a:ea typeface="Times New Roman"/>
                  <a:cs typeface="Times New Roman"/>
                </a:rPr>
                <a:t>Google</a:t>
              </a:r>
              <a:r>
                <a:rPr lang="fr-FR" sz="1000">
                  <a:solidFill>
                    <a:srgbClr val="FF0000"/>
                  </a:solidFill>
                  <a:effectLst/>
                  <a:latin typeface="Times"/>
                  <a:ea typeface="Times New Roman"/>
                </a:rPr>
                <a:t> </a:t>
              </a:r>
              <a:r>
                <a:rPr lang="fr-FR" sz="1000">
                  <a:solidFill>
                    <a:srgbClr val="FF0000"/>
                  </a:solidFill>
                  <a:effectLst/>
                  <a:latin typeface="Times"/>
                  <a:ea typeface="Times New Roman"/>
                  <a:cs typeface="Times New Roman"/>
                </a:rPr>
                <a:t>envoie une lettre au</a:t>
              </a:r>
              <a:r>
                <a:rPr lang="fr-FR" sz="1000">
                  <a:solidFill>
                    <a:srgbClr val="FF0000"/>
                  </a:solidFill>
                  <a:effectLst/>
                  <a:latin typeface="Times"/>
                  <a:ea typeface="Times New Roman"/>
                </a:rPr>
                <a:t> </a:t>
              </a:r>
              <a:r>
                <a:rPr lang="fr-FR" sz="1000">
                  <a:solidFill>
                    <a:srgbClr val="FF0000"/>
                  </a:solidFill>
                  <a:effectLst/>
                  <a:latin typeface="Times"/>
                  <a:ea typeface="Times New Roman"/>
                  <a:cs typeface="Times New Roman"/>
                </a:rPr>
                <a:t>MegaUpload</a:t>
              </a:r>
              <a:r>
                <a:rPr lang="fr-FR" sz="1000">
                  <a:solidFill>
                    <a:srgbClr val="FF0000"/>
                  </a:solidFill>
                  <a:effectLst/>
                  <a:latin typeface="Times"/>
                  <a:ea typeface="Times New Roman"/>
                </a:rPr>
                <a:t> </a:t>
              </a:r>
              <a:r>
                <a:rPr lang="fr-FR" sz="1000">
                  <a:solidFill>
                    <a:srgbClr val="FF0000"/>
                  </a:solidFill>
                  <a:effectLst/>
                  <a:latin typeface="Times"/>
                  <a:ea typeface="Times New Roman"/>
                  <a:cs typeface="Times New Roman"/>
                </a:rPr>
                <a:t>afin de rompre le partenariat</a:t>
              </a:r>
              <a:r>
                <a:rPr lang="fr-FR" sz="1000">
                  <a:solidFill>
                    <a:srgbClr val="FF0000"/>
                  </a:solidFill>
                  <a:effectLst/>
                  <a:latin typeface="Times"/>
                  <a:ea typeface="Times New Roman"/>
                </a:rPr>
                <a:t> </a:t>
              </a:r>
              <a:r>
                <a:rPr lang="fr-FR" sz="1000">
                  <a:solidFill>
                    <a:srgbClr val="FF0000"/>
                  </a:solidFill>
                  <a:effectLst/>
                  <a:latin typeface="Times"/>
                  <a:ea typeface="Times New Roman"/>
                  <a:cs typeface="Times New Roman"/>
                </a:rPr>
                <a:t>AdSense</a:t>
              </a:r>
              <a:r>
                <a:rPr lang="fr-FR" sz="1000">
                  <a:solidFill>
                    <a:srgbClr val="FF0000"/>
                  </a:solidFill>
                  <a:effectLst/>
                  <a:latin typeface="Times"/>
                  <a:ea typeface="Times New Roman"/>
                </a:rPr>
                <a:t> </a:t>
              </a:r>
              <a:r>
                <a:rPr lang="fr-FR" sz="1000">
                  <a:solidFill>
                    <a:srgbClr val="FF0000"/>
                  </a:solidFill>
                  <a:effectLst/>
                  <a:latin typeface="Times"/>
                  <a:ea typeface="Times New Roman"/>
                  <a:cs typeface="Times New Roman"/>
                </a:rPr>
                <a:t>en raison de</a:t>
              </a:r>
              <a:r>
                <a:rPr lang="fr-FR" sz="1000">
                  <a:solidFill>
                    <a:srgbClr val="FF0000"/>
                  </a:solidFill>
                  <a:effectLst/>
                  <a:latin typeface="Times"/>
                  <a:ea typeface="Times New Roman"/>
                </a:rPr>
                <a:t> </a:t>
              </a:r>
              <a:r>
                <a:rPr lang="fr-FR" sz="1000">
                  <a:solidFill>
                    <a:srgbClr val="FF0000"/>
                  </a:solidFill>
                  <a:effectLst/>
                  <a:latin typeface="Times"/>
                  <a:ea typeface="Times New Roman"/>
                  <a:cs typeface="Times New Roman"/>
                </a:rPr>
                <a:t>la présence</a:t>
              </a:r>
              <a:r>
                <a:rPr lang="fr-FR" sz="1000">
                  <a:solidFill>
                    <a:srgbClr val="FF0000"/>
                  </a:solidFill>
                  <a:effectLst/>
                  <a:latin typeface="Times"/>
                  <a:ea typeface="Times New Roman"/>
                </a:rPr>
                <a:t> </a:t>
              </a:r>
              <a:r>
                <a:rPr lang="fr-FR" sz="1000">
                  <a:solidFill>
                    <a:srgbClr val="FF0000"/>
                  </a:solidFill>
                  <a:effectLst/>
                  <a:latin typeface="Times"/>
                  <a:ea typeface="Times New Roman"/>
                  <a:cs typeface="Times New Roman"/>
                </a:rPr>
                <a:t>de matériel protégé</a:t>
              </a:r>
              <a:r>
                <a:rPr lang="fr-FR" sz="1000">
                  <a:solidFill>
                    <a:srgbClr val="FF0000"/>
                  </a:solidFill>
                  <a:effectLst/>
                  <a:latin typeface="Times"/>
                  <a:ea typeface="Times New Roman"/>
                </a:rPr>
                <a:t> par le droit d’auteur </a:t>
              </a:r>
              <a:r>
                <a:rPr lang="fr-FR" sz="1000">
                  <a:solidFill>
                    <a:srgbClr val="FF0000"/>
                  </a:solidFill>
                  <a:effectLst/>
                  <a:latin typeface="Times"/>
                  <a:ea typeface="Times New Roman"/>
                  <a:cs typeface="Times New Roman"/>
                </a:rPr>
                <a:t>sur</a:t>
              </a:r>
              <a:r>
                <a:rPr lang="fr-FR" sz="1000">
                  <a:solidFill>
                    <a:srgbClr val="FF0000"/>
                  </a:solidFill>
                  <a:effectLst/>
                  <a:latin typeface="Times"/>
                  <a:ea typeface="Times New Roman"/>
                </a:rPr>
                <a:t> </a:t>
              </a:r>
              <a:r>
                <a:rPr lang="fr-FR" sz="1000">
                  <a:solidFill>
                    <a:srgbClr val="FF0000"/>
                  </a:solidFill>
                  <a:effectLst/>
                  <a:latin typeface="Times"/>
                  <a:ea typeface="Times New Roman"/>
                  <a:cs typeface="Times New Roman"/>
                </a:rPr>
                <a:t>MegaUpload.com</a:t>
              </a:r>
              <a:endParaRPr lang="fr-FR" sz="1000">
                <a:solidFill>
                  <a:srgbClr val="000080"/>
                </a:solidFill>
                <a:effectLst/>
                <a:latin typeface="Arial"/>
                <a:ea typeface="Times New Roman"/>
              </a:endParaRPr>
            </a:p>
          </p:txBody>
        </p:sp>
        <p:sp>
          <p:nvSpPr>
            <p:cNvPr id="17" name="Text Box 31"/>
            <p:cNvSpPr txBox="1">
              <a:spLocks/>
            </p:cNvSpPr>
            <p:nvPr/>
          </p:nvSpPr>
          <p:spPr>
            <a:xfrm>
              <a:off x="3363595" y="1435100"/>
              <a:ext cx="2501900" cy="952500"/>
            </a:xfrm>
            <a:prstGeom prst="rect">
              <a:avLst/>
            </a:prstGeom>
            <a:noFill/>
            <a:ln>
              <a:noFill/>
            </a:ln>
            <a:effectLst/>
            <a:extLst>
              <a:ext uri="{FAA26D3D-D897-4be2-8F04-BA451C77F1D7}">
                <ma14:placeholderFlag xmlns:ma14="http://schemas.microsoft.com/office/mac/drawingml/2011/main"/>
              </a:ext>
              <a:ext uri="{C572A759-6A51-4108-AA02-DFA0A04FC94B}">
                <ma14:wrappingTextBoxFlag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fr-FR" sz="1000">
                  <a:solidFill>
                    <a:srgbClr val="FF0000"/>
                  </a:solidFill>
                  <a:effectLst/>
                  <a:latin typeface="Times"/>
                  <a:ea typeface="Times New Roman"/>
                  <a:cs typeface="Times New Roman"/>
                </a:rPr>
                <a:t>Kim se déplace avec sa famille en Nouvelle-Zélande. Il acquiert une demeure de 24 millions de dollars en dehors d'Auckland. Investit 10 millions de dollars dans des obligations gouvernementales.</a:t>
              </a:r>
              <a:endParaRPr lang="fr-FR" sz="1000">
                <a:solidFill>
                  <a:srgbClr val="000080"/>
                </a:solidFill>
                <a:effectLst/>
                <a:latin typeface="Arial"/>
                <a:ea typeface="Times New Roman"/>
              </a:endParaRPr>
            </a:p>
          </p:txBody>
        </p:sp>
        <p:sp>
          <p:nvSpPr>
            <p:cNvPr id="18" name="Text Box 34"/>
            <p:cNvSpPr txBox="1">
              <a:spLocks/>
            </p:cNvSpPr>
            <p:nvPr/>
          </p:nvSpPr>
          <p:spPr>
            <a:xfrm>
              <a:off x="76200" y="2184400"/>
              <a:ext cx="1727200" cy="952500"/>
            </a:xfrm>
            <a:prstGeom prst="rect">
              <a:avLst/>
            </a:prstGeom>
            <a:noFill/>
            <a:ln>
              <a:noFill/>
            </a:ln>
            <a:effectLst/>
            <a:extLst>
              <a:ext uri="{FAA26D3D-D897-4be2-8F04-BA451C77F1D7}">
                <ma14:placeholderFlag xmlns:ma14="http://schemas.microsoft.com/office/mac/drawingml/2011/main"/>
              </a:ext>
              <a:ext uri="{C572A759-6A51-4108-AA02-DFA0A04FC94B}">
                <ma14:wrappingTextBoxFlag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fr-FR" sz="1000">
                  <a:solidFill>
                    <a:srgbClr val="FF0000"/>
                  </a:solidFill>
                  <a:effectLst/>
                  <a:latin typeface="Times"/>
                  <a:ea typeface="Times New Roman"/>
                  <a:cs typeface="Times New Roman"/>
                </a:rPr>
                <a:t>Juin – Les services  de MegaUpload sont bloqués par le gouvernement malaisien en raison des violations de copyright.</a:t>
              </a:r>
              <a:endParaRPr lang="fr-FR" sz="1000">
                <a:solidFill>
                  <a:srgbClr val="000080"/>
                </a:solidFill>
                <a:effectLst/>
                <a:latin typeface="Arial"/>
                <a:ea typeface="Times New Roman"/>
              </a:endParaRPr>
            </a:p>
          </p:txBody>
        </p:sp>
        <p:sp>
          <p:nvSpPr>
            <p:cNvPr id="19" name="Text Box 35"/>
            <p:cNvSpPr txBox="1">
              <a:spLocks/>
            </p:cNvSpPr>
            <p:nvPr/>
          </p:nvSpPr>
          <p:spPr>
            <a:xfrm>
              <a:off x="3452495" y="2540000"/>
              <a:ext cx="2603500" cy="889000"/>
            </a:xfrm>
            <a:prstGeom prst="rect">
              <a:avLst/>
            </a:prstGeom>
            <a:noFill/>
            <a:ln>
              <a:noFill/>
            </a:ln>
            <a:effectLst/>
            <a:extLst>
              <a:ext uri="{FAA26D3D-D897-4be2-8F04-BA451C77F1D7}">
                <ma14:placeholderFlag xmlns:ma14="http://schemas.microsoft.com/office/mac/drawingml/2011/main"/>
              </a:ext>
              <a:ext uri="{C572A759-6A51-4108-AA02-DFA0A04FC94B}">
                <ma14:wrappingTextBoxFlag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fr-FR" sz="1000">
                  <a:solidFill>
                    <a:srgbClr val="FF0000"/>
                  </a:solidFill>
                  <a:effectLst/>
                  <a:latin typeface="Times"/>
                  <a:ea typeface="Times New Roman"/>
                  <a:cs typeface="Times New Roman"/>
                </a:rPr>
                <a:t>Juillet - Megauplaod et plusieurs autres sites de partage de fichiers sont bloqués en Inde aprèsque  des copies illégales de 2011 Singham film sont découvertes sur les sites.</a:t>
              </a:r>
              <a:endParaRPr lang="fr-FR" sz="1000">
                <a:solidFill>
                  <a:srgbClr val="000080"/>
                </a:solidFill>
                <a:effectLst/>
                <a:latin typeface="Arial"/>
                <a:ea typeface="Times New Roman"/>
              </a:endParaRPr>
            </a:p>
            <a:p>
              <a:pPr>
                <a:spcAft>
                  <a:spcPts val="0"/>
                </a:spcAft>
              </a:pPr>
              <a:r>
                <a:rPr lang="fr-FR" sz="1000">
                  <a:solidFill>
                    <a:srgbClr val="FF0000"/>
                  </a:solidFill>
                  <a:effectLst/>
                  <a:latin typeface="Times"/>
                  <a:ea typeface="Times New Roman"/>
                </a:rPr>
                <a:t> </a:t>
              </a:r>
              <a:endParaRPr lang="fr-FR" sz="1000">
                <a:solidFill>
                  <a:srgbClr val="000080"/>
                </a:solidFill>
                <a:effectLst/>
                <a:latin typeface="Arial"/>
                <a:ea typeface="Times New Roman"/>
              </a:endParaRPr>
            </a:p>
          </p:txBody>
        </p:sp>
        <p:sp>
          <p:nvSpPr>
            <p:cNvPr id="20" name="Text Box 36"/>
            <p:cNvSpPr txBox="1">
              <a:spLocks/>
            </p:cNvSpPr>
            <p:nvPr/>
          </p:nvSpPr>
          <p:spPr>
            <a:xfrm>
              <a:off x="3477895" y="3340100"/>
              <a:ext cx="2578100" cy="952500"/>
            </a:xfrm>
            <a:prstGeom prst="rect">
              <a:avLst/>
            </a:prstGeom>
            <a:noFill/>
            <a:ln>
              <a:noFill/>
            </a:ln>
            <a:effectLst/>
            <a:extLst>
              <a:ext uri="{FAA26D3D-D897-4be2-8F04-BA451C77F1D7}">
                <ma14:placeholderFlag xmlns:ma14="http://schemas.microsoft.com/office/mac/drawingml/2011/main"/>
              </a:ext>
              <a:ext uri="{C572A759-6A51-4108-AA02-DFA0A04FC94B}">
                <ma14:wrappingTextBoxFlag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fr-FR" sz="1000">
                  <a:solidFill>
                    <a:srgbClr val="FF0000"/>
                  </a:solidFill>
                  <a:effectLst/>
                  <a:latin typeface="Times"/>
                  <a:ea typeface="Times New Roman"/>
                  <a:cs typeface="Times New Roman"/>
                </a:rPr>
                <a:t>Décembre - MegaUpload publie "The Mega Song" une vidéo de promotion réalisée par Kanye West, Will.i.am, P. Diddy, Alicia Keys, Kim Kardashian, Jamie Foxx et d'autres. Rapidement retirée.</a:t>
              </a:r>
              <a:endParaRPr lang="fr-FR" sz="1000">
                <a:solidFill>
                  <a:srgbClr val="000080"/>
                </a:solidFill>
                <a:effectLst/>
                <a:latin typeface="Arial"/>
                <a:ea typeface="Times New Roman"/>
              </a:endParaRPr>
            </a:p>
          </p:txBody>
        </p:sp>
        <p:sp>
          <p:nvSpPr>
            <p:cNvPr id="21" name="Text Box 37"/>
            <p:cNvSpPr txBox="1">
              <a:spLocks/>
            </p:cNvSpPr>
            <p:nvPr/>
          </p:nvSpPr>
          <p:spPr>
            <a:xfrm>
              <a:off x="76200" y="3860800"/>
              <a:ext cx="1638300" cy="1193800"/>
            </a:xfrm>
            <a:prstGeom prst="rect">
              <a:avLst/>
            </a:prstGeom>
            <a:noFill/>
            <a:ln>
              <a:noFill/>
            </a:ln>
            <a:effectLst/>
            <a:extLst>
              <a:ext uri="{FAA26D3D-D897-4be2-8F04-BA451C77F1D7}">
                <ma14:placeholderFlag xmlns:ma14="http://schemas.microsoft.com/office/mac/drawingml/2011/main"/>
              </a:ext>
              <a:ext uri="{C572A759-6A51-4108-AA02-DFA0A04FC94B}">
                <ma14:wrappingTextBoxFlag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fr-FR" sz="1000">
                  <a:solidFill>
                    <a:srgbClr val="FF0000"/>
                  </a:solidFill>
                  <a:effectLst/>
                  <a:latin typeface="Times"/>
                  <a:ea typeface="Times New Roman"/>
                  <a:cs typeface="Times New Roman"/>
                </a:rPr>
                <a:t>5 janvier - actes d'accusation déposés aux États-Unis contre Schmitz et six de ses associés présumés sur des accusations criminelles d'infraction du droit d'auteur</a:t>
              </a:r>
              <a:endParaRPr lang="fr-FR" sz="1000">
                <a:solidFill>
                  <a:srgbClr val="000080"/>
                </a:solidFill>
                <a:effectLst/>
                <a:latin typeface="Arial"/>
                <a:ea typeface="Times New Roman"/>
              </a:endParaRPr>
            </a:p>
          </p:txBody>
        </p:sp>
        <p:sp>
          <p:nvSpPr>
            <p:cNvPr id="22" name="Text Box 38"/>
            <p:cNvSpPr txBox="1">
              <a:spLocks/>
            </p:cNvSpPr>
            <p:nvPr/>
          </p:nvSpPr>
          <p:spPr>
            <a:xfrm>
              <a:off x="3490595" y="4635500"/>
              <a:ext cx="2578100" cy="825500"/>
            </a:xfrm>
            <a:prstGeom prst="rect">
              <a:avLst/>
            </a:prstGeom>
            <a:noFill/>
            <a:ln>
              <a:noFill/>
            </a:ln>
            <a:effectLst/>
            <a:extLst>
              <a:ext uri="{FAA26D3D-D897-4be2-8F04-BA451C77F1D7}">
                <ma14:placeholderFlag xmlns:ma14="http://schemas.microsoft.com/office/mac/drawingml/2011/main"/>
              </a:ext>
              <a:ext uri="{C572A759-6A51-4108-AA02-DFA0A04FC94B}">
                <ma14:wrappingTextBoxFlag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fr-FR" sz="1000">
                  <a:solidFill>
                    <a:srgbClr val="FF0000"/>
                  </a:solidFill>
                  <a:effectLst/>
                  <a:latin typeface="Times"/>
                  <a:ea typeface="Times New Roman"/>
                  <a:cs typeface="Times New Roman"/>
                </a:rPr>
                <a:t>19 janvier - Le département américain de la  Justice coupe le site MegaUpload, Les autorités néo-zélandaises arrêtent Dotcom et trois autres personnes à Auckland.</a:t>
              </a:r>
              <a:endParaRPr lang="fr-FR" sz="1000">
                <a:solidFill>
                  <a:srgbClr val="000080"/>
                </a:solidFill>
                <a:effectLst/>
                <a:latin typeface="Arial"/>
                <a:ea typeface="Times New Roman"/>
              </a:endParaRPr>
            </a:p>
          </p:txBody>
        </p:sp>
      </p:grpSp>
    </p:spTree>
    <p:extLst>
      <p:ext uri="{BB962C8B-B14F-4D97-AF65-F5344CB8AC3E}">
        <p14:creationId xmlns:p14="http://schemas.microsoft.com/office/powerpoint/2010/main" val="158565052"/>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half" idx="2"/>
          </p:nvPr>
        </p:nvSpPr>
        <p:spPr/>
        <p:txBody>
          <a:bodyPr/>
          <a:lstStyle/>
          <a:p>
            <a:r>
              <a:rPr lang="en-US" dirty="0" err="1" smtClean="0"/>
              <a:t>L’économie</a:t>
            </a:r>
            <a:r>
              <a:rPr lang="en-US" dirty="0" smtClean="0"/>
              <a:t> </a:t>
            </a:r>
            <a:r>
              <a:rPr lang="en-US" dirty="0" err="1" smtClean="0"/>
              <a:t>numérique</a:t>
            </a:r>
            <a:r>
              <a:rPr lang="en-US" dirty="0" smtClean="0"/>
              <a:t> </a:t>
            </a:r>
            <a:r>
              <a:rPr lang="en-US" dirty="0" err="1" smtClean="0"/>
              <a:t>crée</a:t>
            </a:r>
            <a:r>
              <a:rPr lang="en-US" dirty="0" smtClean="0"/>
              <a:t> des </a:t>
            </a:r>
            <a:r>
              <a:rPr lang="en-US" dirty="0" err="1" smtClean="0"/>
              <a:t>opportunités</a:t>
            </a:r>
            <a:r>
              <a:rPr lang="en-US" dirty="0" smtClean="0"/>
              <a:t>…</a:t>
            </a:r>
          </a:p>
          <a:p>
            <a:endParaRPr lang="en-US" dirty="0"/>
          </a:p>
          <a:p>
            <a:r>
              <a:rPr lang="en-US" dirty="0" smtClean="0"/>
              <a:t>… qui </a:t>
            </a:r>
            <a:r>
              <a:rPr lang="en-US" dirty="0" err="1" smtClean="0"/>
              <a:t>peuvent</a:t>
            </a:r>
            <a:r>
              <a:rPr lang="en-US" dirty="0" smtClean="0"/>
              <a:t> </a:t>
            </a:r>
            <a:r>
              <a:rPr lang="en-US" dirty="0" err="1" smtClean="0"/>
              <a:t>conduire</a:t>
            </a:r>
            <a:r>
              <a:rPr lang="en-US" dirty="0" smtClean="0"/>
              <a:t> </a:t>
            </a:r>
            <a:r>
              <a:rPr lang="en-US" dirty="0" err="1" smtClean="0"/>
              <a:t>à</a:t>
            </a:r>
            <a:r>
              <a:rPr lang="en-US" dirty="0" smtClean="0"/>
              <a:t> </a:t>
            </a:r>
            <a:r>
              <a:rPr lang="en-US" dirty="0" err="1" smtClean="0"/>
              <a:t>l’illégalité</a:t>
            </a:r>
            <a:endParaRPr lang="en-US" dirty="0"/>
          </a:p>
        </p:txBody>
      </p:sp>
      <p:sp>
        <p:nvSpPr>
          <p:cNvPr id="5" name="Title 4"/>
          <p:cNvSpPr>
            <a:spLocks noGrp="1"/>
          </p:cNvSpPr>
          <p:nvPr>
            <p:ph type="title"/>
          </p:nvPr>
        </p:nvSpPr>
        <p:spPr/>
        <p:txBody>
          <a:bodyPr/>
          <a:lstStyle/>
          <a:p>
            <a:r>
              <a:rPr lang="en-US" dirty="0" err="1" smtClean="0"/>
              <a:t>Partie</a:t>
            </a:r>
            <a:r>
              <a:rPr lang="en-US" dirty="0" smtClean="0"/>
              <a:t> 2.</a:t>
            </a:r>
            <a:endParaRPr lang="en-US" dirty="0"/>
          </a:p>
        </p:txBody>
      </p:sp>
      <p:pic>
        <p:nvPicPr>
          <p:cNvPr id="8" name="Picture 7"/>
          <p:cNvPicPr>
            <a:picLocks noChangeAspect="1"/>
          </p:cNvPicPr>
          <p:nvPr/>
        </p:nvPicPr>
        <p:blipFill>
          <a:blip r:embed="rId2"/>
          <a:stretch>
            <a:fillRect/>
          </a:stretch>
        </p:blipFill>
        <p:spPr>
          <a:xfrm>
            <a:off x="3970865" y="1195558"/>
            <a:ext cx="2227575" cy="2394310"/>
          </a:xfrm>
          <a:prstGeom prst="rect">
            <a:avLst/>
          </a:prstGeom>
        </p:spPr>
      </p:pic>
      <p:pic>
        <p:nvPicPr>
          <p:cNvPr id="9" name="Picture 8"/>
          <p:cNvPicPr>
            <a:picLocks noChangeAspect="1"/>
          </p:cNvPicPr>
          <p:nvPr/>
        </p:nvPicPr>
        <p:blipFill>
          <a:blip r:embed="rId3"/>
          <a:stretch>
            <a:fillRect/>
          </a:stretch>
        </p:blipFill>
        <p:spPr>
          <a:xfrm>
            <a:off x="6180026" y="3733800"/>
            <a:ext cx="2540640" cy="1896534"/>
          </a:xfrm>
          <a:prstGeom prst="rect">
            <a:avLst/>
          </a:prstGeom>
        </p:spPr>
      </p:pic>
    </p:spTree>
    <p:extLst>
      <p:ext uri="{BB962C8B-B14F-4D97-AF65-F5344CB8AC3E}">
        <p14:creationId xmlns:p14="http://schemas.microsoft.com/office/powerpoint/2010/main" val="375642582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 calcmode="lin" valueType="num">
                                      <p:cBhvr additive="base">
                                        <p:cTn id="7" dur="500"/>
                                        <p:tgtEl>
                                          <p:spTgt spid="4">
                                            <p:txEl>
                                              <p:pRg st="2" end="2"/>
                                            </p:txEl>
                                          </p:spTgt>
                                        </p:tgtEl>
                                        <p:attrNameLst>
                                          <p:attrName>ppt_y</p:attrName>
                                        </p:attrNameLst>
                                      </p:cBhvr>
                                      <p:tavLst>
                                        <p:tav tm="0">
                                          <p:val>
                                            <p:strVal val="#ppt_y+#ppt_h*1.125000"/>
                                          </p:val>
                                        </p:tav>
                                        <p:tav tm="100000">
                                          <p:val>
                                            <p:strVal val="#ppt_y"/>
                                          </p:val>
                                        </p:tav>
                                      </p:tavLst>
                                    </p:anim>
                                    <p:animEffect transition="in" filter="wipe(up)">
                                      <p:cBhvr>
                                        <p:cTn id="8" dur="500"/>
                                        <p:tgtEl>
                                          <p:spTgt spid="4">
                                            <p:txEl>
                                              <p:pRg st="2" end="2"/>
                                            </p:txEl>
                                          </p:spTgt>
                                        </p:tgtEl>
                                      </p:cBhvr>
                                    </p:animEffect>
                                  </p:childTnLst>
                                </p:cTn>
                              </p:par>
                              <p:par>
                                <p:cTn id="9" presetID="12" presetClass="entr" presetSubtype="4"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p:tgtEl>
                                          <p:spTgt spid="9"/>
                                        </p:tgtEl>
                                        <p:attrNameLst>
                                          <p:attrName>ppt_y</p:attrName>
                                        </p:attrNameLst>
                                      </p:cBhvr>
                                      <p:tavLst>
                                        <p:tav tm="0">
                                          <p:val>
                                            <p:strVal val="#ppt_y+#ppt_h*1.125000"/>
                                          </p:val>
                                        </p:tav>
                                        <p:tav tm="100000">
                                          <p:val>
                                            <p:strVal val="#ppt_y"/>
                                          </p:val>
                                        </p:tav>
                                      </p:tavLst>
                                    </p:anim>
                                    <p:animEffect transition="in" filter="wipe(up)">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D’une vraie opportunité à l’illégalité : les raisons du </a:t>
            </a:r>
            <a:r>
              <a:rPr lang="fr-FR" dirty="0" smtClean="0"/>
              <a:t>débat</a:t>
            </a:r>
            <a:endParaRPr lang="en-US" dirty="0"/>
          </a:p>
        </p:txBody>
      </p:sp>
      <p:sp>
        <p:nvSpPr>
          <p:cNvPr id="3" name="Content Placeholder 2"/>
          <p:cNvSpPr>
            <a:spLocks noGrp="1"/>
          </p:cNvSpPr>
          <p:nvPr>
            <p:ph idx="1"/>
          </p:nvPr>
        </p:nvSpPr>
        <p:spPr/>
        <p:txBody>
          <a:bodyPr/>
          <a:lstStyle/>
          <a:p>
            <a:r>
              <a:rPr lang="fr-FR" dirty="0"/>
              <a:t>L’arrestation de notre homme a conduit à un véritable déferlement d’articles de presse, de discussions sur les forums et réseaux sociaux, d’actions de protestation diverses (cf. les </a:t>
            </a:r>
            <a:r>
              <a:rPr lang="fr-FR" dirty="0" err="1"/>
              <a:t>Anonymous</a:t>
            </a:r>
            <a:r>
              <a:rPr lang="fr-FR" dirty="0"/>
              <a:t>). Pro-téléchargement et anti-téléchargement s’opposent violemment.</a:t>
            </a:r>
          </a:p>
          <a:p>
            <a:r>
              <a:rPr lang="fr-FR" dirty="0"/>
              <a:t>Vous décidez de comprendre comment on en est arrivé à des prises de position si radicales.</a:t>
            </a:r>
          </a:p>
          <a:p>
            <a:endParaRPr lang="en-US" dirty="0"/>
          </a:p>
        </p:txBody>
      </p:sp>
    </p:spTree>
    <p:extLst>
      <p:ext uri="{BB962C8B-B14F-4D97-AF65-F5344CB8AC3E}">
        <p14:creationId xmlns:p14="http://schemas.microsoft.com/office/powerpoint/2010/main" val="1380134129"/>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Extrait</a:t>
            </a:r>
            <a:r>
              <a:rPr lang="en-US" dirty="0" smtClean="0"/>
              <a:t> du </a:t>
            </a:r>
            <a:r>
              <a:rPr lang="en-US" dirty="0" err="1" smtClean="0"/>
              <a:t>programme</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4039609365"/>
              </p:ext>
            </p:extLst>
          </p:nvPr>
        </p:nvGraphicFramePr>
        <p:xfrm>
          <a:off x="498473" y="1856605"/>
          <a:ext cx="7388896" cy="4785359"/>
        </p:xfrm>
        <a:graphic>
          <a:graphicData uri="http://schemas.openxmlformats.org/drawingml/2006/table">
            <a:tbl>
              <a:tblPr firstRow="1" bandRow="1">
                <a:tableStyleId>{5C22544A-7EE6-4342-B048-85BDC9FD1C3A}</a:tableStyleId>
              </a:tblPr>
              <a:tblGrid>
                <a:gridCol w="1680580"/>
                <a:gridCol w="2085473"/>
                <a:gridCol w="3622843"/>
              </a:tblGrid>
              <a:tr h="821261">
                <a:tc>
                  <a:txBody>
                    <a:bodyPr/>
                    <a:lstStyle/>
                    <a:p>
                      <a:r>
                        <a:rPr lang="fr-FR" dirty="0" smtClean="0"/>
                        <a:t>Thème		</a:t>
                      </a:r>
                    </a:p>
                    <a:p>
                      <a:endParaRPr lang="fr-FR" dirty="0"/>
                    </a:p>
                  </a:txBody>
                  <a:tcPr/>
                </a:tc>
                <a:tc>
                  <a:txBody>
                    <a:bodyPr/>
                    <a:lstStyle/>
                    <a:p>
                      <a:r>
                        <a:rPr lang="fr-FR" dirty="0" smtClean="0"/>
                        <a:t>Notions</a:t>
                      </a:r>
                      <a:endParaRPr lang="fr-FR"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Indications complémentaires</a:t>
                      </a:r>
                    </a:p>
                    <a:p>
                      <a:endParaRPr lang="fr-FR" dirty="0"/>
                    </a:p>
                  </a:txBody>
                  <a:tcPr/>
                </a:tc>
              </a:tr>
              <a:tr h="3148165">
                <a:tc>
                  <a:txBody>
                    <a:bodyPr/>
                    <a:lstStyle/>
                    <a:p>
                      <a:r>
                        <a:rPr lang="fr-FR" b="1" dirty="0" smtClean="0"/>
                        <a:t>Quels sont les enjeux de l'économie numérique ?</a:t>
                      </a:r>
                      <a:endParaRPr lang="fr-FR" b="1" dirty="0"/>
                    </a:p>
                  </a:txBody>
                  <a:tcPr/>
                </a:tc>
                <a:tc>
                  <a:txBody>
                    <a:bodyPr/>
                    <a:lstStyle/>
                    <a:p>
                      <a:r>
                        <a:rPr lang="fr-FR" sz="1800" b="0" kern="1200" dirty="0" smtClean="0">
                          <a:solidFill>
                            <a:schemeClr val="dk1"/>
                          </a:solidFill>
                          <a:effectLst/>
                          <a:latin typeface="+mn-lt"/>
                          <a:ea typeface="+mn-ea"/>
                          <a:cs typeface="+mn-cs"/>
                        </a:rPr>
                        <a:t>Économie de la connaissance,</a:t>
                      </a:r>
                    </a:p>
                    <a:p>
                      <a:r>
                        <a:rPr lang="fr-FR" sz="1800" b="0" kern="1200" dirty="0" smtClean="0">
                          <a:solidFill>
                            <a:schemeClr val="dk1"/>
                          </a:solidFill>
                          <a:effectLst/>
                          <a:latin typeface="+mn-lt"/>
                          <a:ea typeface="+mn-ea"/>
                          <a:cs typeface="+mn-cs"/>
                        </a:rPr>
                        <a:t>Droits de la</a:t>
                      </a:r>
                    </a:p>
                    <a:p>
                      <a:r>
                        <a:rPr lang="fr-FR" sz="1800" b="0" kern="1200" dirty="0" smtClean="0">
                          <a:solidFill>
                            <a:schemeClr val="dk1"/>
                          </a:solidFill>
                          <a:effectLst/>
                          <a:latin typeface="+mn-lt"/>
                          <a:ea typeface="+mn-ea"/>
                          <a:cs typeface="+mn-cs"/>
                        </a:rPr>
                        <a:t>Propriété intellectuelle</a:t>
                      </a:r>
                      <a:r>
                        <a:rPr lang="fr-FR" b="0" dirty="0" smtClean="0">
                          <a:effectLst/>
                        </a:rPr>
                        <a:t> </a:t>
                      </a:r>
                      <a:endParaRPr lang="fr-FR" b="0" dirty="0"/>
                    </a:p>
                  </a:txBody>
                  <a:tcPr/>
                </a:tc>
                <a:tc>
                  <a:txBody>
                    <a:bodyPr/>
                    <a:lstStyle/>
                    <a:p>
                      <a:pPr algn="l"/>
                      <a:r>
                        <a:rPr lang="fr-FR" sz="1600" dirty="0" smtClean="0"/>
                        <a:t>À partir d’exemples choisis dans l’environnement direct des élèves, on montrera que le développement des technologies de l’information offre de nouvelles opportunités de croissance, tant en termes de nouveaux produits que d’organisation de l’activité économique. On étudiera en quoi l'économie numérique et l'Internet nécessitent une réponse adaptée à la question de la propriété intellectuelle (brevet, droit d’auteur).</a:t>
                      </a:r>
                      <a:endParaRPr lang="fr-FR" sz="1600" dirty="0"/>
                    </a:p>
                  </a:txBody>
                  <a:tcPr/>
                </a:tc>
              </a:tr>
              <a:tr h="333067">
                <a:tc>
                  <a:txBody>
                    <a:bodyPr/>
                    <a:lstStyle/>
                    <a:p>
                      <a:endParaRPr lang="fr-FR"/>
                    </a:p>
                  </a:txBody>
                  <a:tcPr/>
                </a:tc>
                <a:tc>
                  <a:txBody>
                    <a:bodyPr/>
                    <a:lstStyle/>
                    <a:p>
                      <a:endParaRPr lang="fr-FR" dirty="0"/>
                    </a:p>
                  </a:txBody>
                  <a:tcPr/>
                </a:tc>
                <a:tc>
                  <a:txBody>
                    <a:bodyPr/>
                    <a:lstStyle/>
                    <a:p>
                      <a:endParaRPr lang="fr-FR" dirty="0"/>
                    </a:p>
                  </a:txBody>
                  <a:tcPr/>
                </a:tc>
              </a:tr>
            </a:tbl>
          </a:graphicData>
        </a:graphic>
      </p:graphicFrame>
    </p:spTree>
    <p:extLst>
      <p:ext uri="{BB962C8B-B14F-4D97-AF65-F5344CB8AC3E}">
        <p14:creationId xmlns:p14="http://schemas.microsoft.com/office/powerpoint/2010/main" val="1098803590"/>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27703" y="4847366"/>
            <a:ext cx="2048310" cy="1010437"/>
          </a:xfrm>
        </p:spPr>
        <p:txBody>
          <a:bodyPr>
            <a:normAutofit fontScale="90000"/>
          </a:bodyPr>
          <a:lstStyle/>
          <a:p>
            <a:r>
              <a:rPr lang="en-US" dirty="0" err="1" smtClean="0"/>
              <a:t>Economie</a:t>
            </a:r>
            <a:r>
              <a:rPr lang="en-US" dirty="0" smtClean="0"/>
              <a:t> de la </a:t>
            </a:r>
            <a:r>
              <a:rPr lang="en-US" dirty="0" err="1" smtClean="0"/>
              <a:t>rareté</a:t>
            </a:r>
            <a:r>
              <a:rPr lang="en-US" dirty="0" smtClean="0"/>
              <a:t> </a:t>
            </a:r>
            <a:r>
              <a:rPr lang="en-US" dirty="0" err="1" smtClean="0"/>
              <a:t>vs</a:t>
            </a:r>
            <a:r>
              <a:rPr lang="en-US" dirty="0" smtClean="0"/>
              <a:t> </a:t>
            </a:r>
            <a:r>
              <a:rPr lang="en-US" dirty="0" err="1" smtClean="0"/>
              <a:t>économie</a:t>
            </a:r>
            <a:r>
              <a:rPr lang="en-US" dirty="0" smtClean="0"/>
              <a:t> de </a:t>
            </a:r>
            <a:r>
              <a:rPr lang="en-US" dirty="0" err="1" smtClean="0"/>
              <a:t>l’abondance</a:t>
            </a:r>
            <a:endParaRPr lang="en-US" dirty="0"/>
          </a:p>
        </p:txBody>
      </p:sp>
      <p:sp>
        <p:nvSpPr>
          <p:cNvPr id="4" name="Text Placeholder 3"/>
          <p:cNvSpPr>
            <a:spLocks noGrp="1"/>
          </p:cNvSpPr>
          <p:nvPr>
            <p:ph type="body" sz="half" idx="2"/>
          </p:nvPr>
        </p:nvSpPr>
        <p:spPr>
          <a:xfrm>
            <a:off x="6827703" y="5953386"/>
            <a:ext cx="2048310" cy="523081"/>
          </a:xfrm>
        </p:spPr>
        <p:txBody>
          <a:bodyPr/>
          <a:lstStyle/>
          <a:p>
            <a:r>
              <a:rPr lang="en-US" dirty="0" err="1" smtClean="0"/>
              <a:t>Une</a:t>
            </a:r>
            <a:r>
              <a:rPr lang="en-US" dirty="0" smtClean="0"/>
              <a:t> </a:t>
            </a:r>
            <a:r>
              <a:rPr lang="en-US" dirty="0" err="1" smtClean="0"/>
              <a:t>opportunité</a:t>
            </a:r>
            <a:r>
              <a:rPr lang="en-US" dirty="0" smtClean="0"/>
              <a:t> pour de nouveaux </a:t>
            </a:r>
            <a:r>
              <a:rPr lang="en-US" dirty="0" err="1" smtClean="0"/>
              <a:t>acteurs</a:t>
            </a:r>
            <a:endParaRPr lang="en-US" dirty="0"/>
          </a:p>
        </p:txBody>
      </p:sp>
      <p:pic>
        <p:nvPicPr>
          <p:cNvPr id="5" name="Picture 4">
            <a:hlinkClick r:id="rId2"/>
          </p:cNvPr>
          <p:cNvPicPr>
            <a:picLocks noChangeAspect="1"/>
          </p:cNvPicPr>
          <p:nvPr/>
        </p:nvPicPr>
        <p:blipFill>
          <a:blip r:embed="rId3"/>
          <a:stretch>
            <a:fillRect/>
          </a:stretch>
        </p:blipFill>
        <p:spPr>
          <a:xfrm>
            <a:off x="148404" y="306148"/>
            <a:ext cx="6494636" cy="6155869"/>
          </a:xfrm>
          <a:prstGeom prst="rect">
            <a:avLst/>
          </a:prstGeom>
        </p:spPr>
      </p:pic>
    </p:spTree>
    <p:extLst>
      <p:ext uri="{BB962C8B-B14F-4D97-AF65-F5344CB8AC3E}">
        <p14:creationId xmlns:p14="http://schemas.microsoft.com/office/powerpoint/2010/main" val="2919326884"/>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Les </a:t>
            </a:r>
            <a:r>
              <a:rPr lang="en-US" sz="2800" dirty="0" err="1" smtClean="0"/>
              <a:t>opportunités</a:t>
            </a:r>
            <a:r>
              <a:rPr lang="en-US" sz="2800" dirty="0" smtClean="0"/>
              <a:t> </a:t>
            </a:r>
            <a:r>
              <a:rPr lang="en-US" sz="2800" dirty="0" err="1" smtClean="0"/>
              <a:t>liées</a:t>
            </a:r>
            <a:r>
              <a:rPr lang="en-US" sz="2800" dirty="0" smtClean="0"/>
              <a:t> </a:t>
            </a:r>
            <a:r>
              <a:rPr lang="en-US" sz="2800" dirty="0" err="1" smtClean="0"/>
              <a:t>à</a:t>
            </a:r>
            <a:r>
              <a:rPr lang="en-US" sz="2800" dirty="0" smtClean="0"/>
              <a:t> </a:t>
            </a:r>
            <a:r>
              <a:rPr lang="en-US" sz="2800" dirty="0" err="1" smtClean="0"/>
              <a:t>l’économie</a:t>
            </a:r>
            <a:r>
              <a:rPr lang="en-US" sz="2800" dirty="0" smtClean="0"/>
              <a:t> de </a:t>
            </a:r>
            <a:r>
              <a:rPr lang="en-US" sz="2800" dirty="0" err="1" smtClean="0"/>
              <a:t>l’abondance</a:t>
            </a:r>
            <a:endParaRPr lang="en-US" sz="2800" dirty="0"/>
          </a:p>
        </p:txBody>
      </p:sp>
      <p:sp>
        <p:nvSpPr>
          <p:cNvPr id="3" name="Content Placeholder 2"/>
          <p:cNvSpPr>
            <a:spLocks noGrp="1"/>
          </p:cNvSpPr>
          <p:nvPr>
            <p:ph idx="1"/>
          </p:nvPr>
        </p:nvSpPr>
        <p:spPr/>
        <p:txBody>
          <a:bodyPr/>
          <a:lstStyle/>
          <a:p>
            <a:pPr lvl="0"/>
            <a:r>
              <a:rPr lang="fr-FR" dirty="0"/>
              <a:t>Qui est Benjamin Bayart ?</a:t>
            </a:r>
          </a:p>
          <a:p>
            <a:pPr lvl="0"/>
            <a:r>
              <a:rPr lang="fr-FR" dirty="0"/>
              <a:t>Résumez ses propos.</a:t>
            </a:r>
          </a:p>
          <a:p>
            <a:pPr lvl="0"/>
            <a:r>
              <a:rPr lang="fr-FR" dirty="0"/>
              <a:t>En quoi Monsieur X a-t-il su saisir les opportunités que lui offrait l’économie numérique ? </a:t>
            </a:r>
          </a:p>
          <a:p>
            <a:endParaRPr lang="en-US" dirty="0"/>
          </a:p>
        </p:txBody>
      </p:sp>
    </p:spTree>
    <p:extLst>
      <p:ext uri="{BB962C8B-B14F-4D97-AF65-F5344CB8AC3E}">
        <p14:creationId xmlns:p14="http://schemas.microsoft.com/office/powerpoint/2010/main" val="1890107696"/>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err="1" smtClean="0"/>
              <a:t>L’économie</a:t>
            </a:r>
            <a:r>
              <a:rPr lang="en-US" sz="2400" dirty="0" smtClean="0"/>
              <a:t> </a:t>
            </a:r>
            <a:r>
              <a:rPr lang="en-US" sz="2400" dirty="0" err="1" smtClean="0"/>
              <a:t>numérique</a:t>
            </a:r>
            <a:r>
              <a:rPr lang="en-US" sz="2400" dirty="0" smtClean="0"/>
              <a:t> et les </a:t>
            </a:r>
            <a:r>
              <a:rPr lang="en-US" sz="2400" dirty="0" err="1" smtClean="0"/>
              <a:t>atteintes</a:t>
            </a:r>
            <a:r>
              <a:rPr lang="en-US" sz="2400" dirty="0" smtClean="0"/>
              <a:t> aux </a:t>
            </a:r>
            <a:r>
              <a:rPr lang="en-US" sz="2400" dirty="0" err="1" smtClean="0"/>
              <a:t>droits</a:t>
            </a:r>
            <a:r>
              <a:rPr lang="en-US" sz="2400" dirty="0" smtClean="0"/>
              <a:t> </a:t>
            </a:r>
            <a:r>
              <a:rPr lang="en-US" sz="2400" dirty="0" err="1" smtClean="0"/>
              <a:t>d’auteur</a:t>
            </a:r>
            <a:r>
              <a:rPr lang="en-US" sz="2400" dirty="0" smtClean="0"/>
              <a:t> : </a:t>
            </a:r>
            <a:r>
              <a:rPr lang="en-US" sz="2400" dirty="0" err="1" smtClean="0"/>
              <a:t>témoignages</a:t>
            </a:r>
            <a:endParaRPr lang="en-US" sz="2400" dirty="0"/>
          </a:p>
        </p:txBody>
      </p:sp>
      <p:pic>
        <p:nvPicPr>
          <p:cNvPr id="3" name="Picture 2">
            <a:hlinkClick r:id="rId2"/>
          </p:cNvPr>
          <p:cNvPicPr>
            <a:picLocks noChangeAspect="1"/>
          </p:cNvPicPr>
          <p:nvPr/>
        </p:nvPicPr>
        <p:blipFill>
          <a:blip r:embed="rId3"/>
          <a:stretch>
            <a:fillRect/>
          </a:stretch>
        </p:blipFill>
        <p:spPr>
          <a:xfrm>
            <a:off x="0" y="1600200"/>
            <a:ext cx="9144000" cy="4209305"/>
          </a:xfrm>
          <a:prstGeom prst="rect">
            <a:avLst/>
          </a:prstGeom>
        </p:spPr>
      </p:pic>
      <p:sp>
        <p:nvSpPr>
          <p:cNvPr id="4" name="TextBox 3"/>
          <p:cNvSpPr txBox="1"/>
          <p:nvPr/>
        </p:nvSpPr>
        <p:spPr>
          <a:xfrm>
            <a:off x="5173132" y="6129868"/>
            <a:ext cx="3886199" cy="553998"/>
          </a:xfrm>
          <a:prstGeom prst="rect">
            <a:avLst/>
          </a:prstGeom>
          <a:noFill/>
        </p:spPr>
        <p:txBody>
          <a:bodyPr wrap="square" rtlCol="0">
            <a:spAutoFit/>
          </a:bodyPr>
          <a:lstStyle/>
          <a:p>
            <a:r>
              <a:rPr lang="fr-FR" sz="1200" dirty="0" smtClean="0"/>
              <a:t>Source : </a:t>
            </a:r>
            <a:r>
              <a:rPr lang="nl-NL" sz="1200" dirty="0">
                <a:hlinkClick r:id="rId4"/>
              </a:rPr>
              <a:t>http://www.europeenimages.</a:t>
            </a:r>
            <a:r>
              <a:rPr lang="nl-NL" sz="1200" dirty="0" smtClean="0">
                <a:hlinkClick r:id="rId4"/>
              </a:rPr>
              <a:t>net</a:t>
            </a:r>
            <a:endParaRPr lang="nl-NL" sz="1200" dirty="0" smtClean="0"/>
          </a:p>
          <a:p>
            <a:endParaRPr lang="fr-FR" dirty="0"/>
          </a:p>
        </p:txBody>
      </p:sp>
    </p:spTree>
    <p:extLst>
      <p:ext uri="{BB962C8B-B14F-4D97-AF65-F5344CB8AC3E}">
        <p14:creationId xmlns:p14="http://schemas.microsoft.com/office/powerpoint/2010/main" val="366915138"/>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Les </a:t>
            </a:r>
            <a:r>
              <a:rPr lang="en-US" sz="2800" dirty="0" err="1" smtClean="0"/>
              <a:t>atteintes</a:t>
            </a:r>
            <a:r>
              <a:rPr lang="en-US" sz="2800" dirty="0" smtClean="0"/>
              <a:t> aux </a:t>
            </a:r>
            <a:r>
              <a:rPr lang="en-US" sz="2800" dirty="0" err="1" smtClean="0"/>
              <a:t>droits</a:t>
            </a:r>
            <a:r>
              <a:rPr lang="en-US" sz="2800" dirty="0" smtClean="0"/>
              <a:t> </a:t>
            </a:r>
            <a:r>
              <a:rPr lang="en-US" sz="2800" dirty="0" err="1" smtClean="0"/>
              <a:t>d’auteur</a:t>
            </a:r>
            <a:endParaRPr lang="en-US" sz="2800" dirty="0"/>
          </a:p>
        </p:txBody>
      </p:sp>
      <p:sp>
        <p:nvSpPr>
          <p:cNvPr id="3" name="Content Placeholder 2"/>
          <p:cNvSpPr>
            <a:spLocks noGrp="1"/>
          </p:cNvSpPr>
          <p:nvPr>
            <p:ph idx="1"/>
          </p:nvPr>
        </p:nvSpPr>
        <p:spPr/>
        <p:txBody>
          <a:bodyPr>
            <a:normAutofit fontScale="85000" lnSpcReduction="20000"/>
          </a:bodyPr>
          <a:lstStyle/>
          <a:p>
            <a:pPr lvl="0"/>
            <a:r>
              <a:rPr lang="fr-FR" dirty="0"/>
              <a:t>Résumez les propos des artistes </a:t>
            </a:r>
            <a:r>
              <a:rPr lang="fr-FR" dirty="0" smtClean="0"/>
              <a:t>interrogés.</a:t>
            </a:r>
            <a:endParaRPr lang="fr-FR" dirty="0"/>
          </a:p>
          <a:p>
            <a:r>
              <a:rPr lang="fr-FR" dirty="0"/>
              <a:t>Trouvez ce que reproche la justice américaine à Monsieur X.</a:t>
            </a:r>
          </a:p>
          <a:p>
            <a:pPr lvl="0"/>
            <a:r>
              <a:rPr lang="fr-FR" dirty="0"/>
              <a:t>Pour la séance suivante, recherchez des définitions pour les termes suivants : </a:t>
            </a:r>
            <a:endParaRPr lang="fr-FR" dirty="0" smtClean="0"/>
          </a:p>
          <a:p>
            <a:pPr lvl="1"/>
            <a:r>
              <a:rPr lang="fr-FR" i="1" dirty="0"/>
              <a:t>Droit d’auteur </a:t>
            </a:r>
            <a:endParaRPr lang="fr-FR" i="1" dirty="0" smtClean="0"/>
          </a:p>
          <a:p>
            <a:pPr lvl="1"/>
            <a:r>
              <a:rPr lang="fr-FR" i="1" dirty="0" smtClean="0"/>
              <a:t>Economie de l’abondance</a:t>
            </a:r>
          </a:p>
          <a:p>
            <a:pPr lvl="1"/>
            <a:r>
              <a:rPr lang="fr-FR" i="1" dirty="0" smtClean="0"/>
              <a:t>Economie de la rareté</a:t>
            </a:r>
          </a:p>
          <a:p>
            <a:pPr lvl="1"/>
            <a:r>
              <a:rPr lang="fr-FR" i="1" dirty="0" smtClean="0"/>
              <a:t>Economie numérique</a:t>
            </a:r>
            <a:endParaRPr lang="fr-FR" i="1" dirty="0"/>
          </a:p>
          <a:p>
            <a:pPr lvl="0"/>
            <a:r>
              <a:rPr lang="fr-FR" dirty="0"/>
              <a:t>A partir des deux vidéos et de votre réflexion personnelle, proposez un schéma destiné à montrer comment l’économie numérique, en remplaçant l’économie de la rareté par l’économie de l’abondance, pose problème pour l’application des droits d’auteur.</a:t>
            </a:r>
          </a:p>
          <a:p>
            <a:pPr marL="0" lvl="0" indent="0">
              <a:buNone/>
            </a:pPr>
            <a:r>
              <a:rPr lang="fr-FR" dirty="0" smtClean="0"/>
              <a:t> </a:t>
            </a:r>
            <a:endParaRPr lang="fr-FR" dirty="0"/>
          </a:p>
          <a:p>
            <a:endParaRPr lang="en-US" dirty="0"/>
          </a:p>
        </p:txBody>
      </p:sp>
    </p:spTree>
    <p:extLst>
      <p:ext uri="{BB962C8B-B14F-4D97-AF65-F5344CB8AC3E}">
        <p14:creationId xmlns:p14="http://schemas.microsoft.com/office/powerpoint/2010/main" val="1646910182"/>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Rounded Rectangle 55"/>
          <p:cNvSpPr/>
          <p:nvPr/>
        </p:nvSpPr>
        <p:spPr>
          <a:xfrm>
            <a:off x="2900309" y="1413120"/>
            <a:ext cx="2195828" cy="3466502"/>
          </a:xfrm>
          <a:prstGeom prst="roundRect">
            <a:avLst/>
          </a:prstGeom>
          <a:solidFill>
            <a:schemeClr val="accent3">
              <a:alpha val="56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 name="Vertical Title 1"/>
          <p:cNvSpPr>
            <a:spLocks noGrp="1"/>
          </p:cNvSpPr>
          <p:nvPr>
            <p:ph type="title" orient="vert"/>
          </p:nvPr>
        </p:nvSpPr>
        <p:spPr/>
        <p:txBody>
          <a:bodyPr/>
          <a:lstStyle/>
          <a:p>
            <a:r>
              <a:rPr lang="en-US" dirty="0" err="1" smtClean="0"/>
              <a:t>Economie</a:t>
            </a:r>
            <a:r>
              <a:rPr lang="en-US" dirty="0" smtClean="0"/>
              <a:t> de la </a:t>
            </a:r>
            <a:r>
              <a:rPr lang="en-US" dirty="0" err="1" smtClean="0"/>
              <a:t>rareté</a:t>
            </a:r>
            <a:endParaRPr lang="en-US" dirty="0"/>
          </a:p>
        </p:txBody>
      </p:sp>
      <p:sp>
        <p:nvSpPr>
          <p:cNvPr id="5" name="Text Box 45"/>
          <p:cNvSpPr txBox="1">
            <a:spLocks/>
          </p:cNvSpPr>
          <p:nvPr/>
        </p:nvSpPr>
        <p:spPr>
          <a:xfrm>
            <a:off x="5724460" y="1310885"/>
            <a:ext cx="1863472" cy="696350"/>
          </a:xfrm>
          <a:prstGeom prst="rect">
            <a:avLst/>
          </a:prstGeom>
          <a:noFill/>
          <a:ln>
            <a:solidFill>
              <a:srgbClr val="FF0000"/>
            </a:solidFill>
          </a:ln>
          <a:effectLst/>
          <a:extLst>
            <a:ext uri="{C572A759-6A51-4108-AA02-DFA0A04FC94B}">
              <ma14:wrappingTextBoxFlag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fr-FR" sz="1400" dirty="0">
                <a:solidFill>
                  <a:srgbClr val="FF0000"/>
                </a:solidFill>
              </a:rPr>
              <a:t>Demandeur</a:t>
            </a:r>
            <a:r>
              <a:rPr lang="fr-FR" sz="1000" dirty="0">
                <a:solidFill>
                  <a:srgbClr val="FF0000"/>
                </a:solidFill>
                <a:effectLst/>
                <a:latin typeface="Arial"/>
                <a:ea typeface="Times New Roman"/>
              </a:rPr>
              <a:t> 1</a:t>
            </a:r>
            <a:endParaRPr lang="fr-FR" sz="1000" dirty="0">
              <a:solidFill>
                <a:srgbClr val="000080"/>
              </a:solidFill>
              <a:effectLst/>
              <a:latin typeface="Arial"/>
              <a:ea typeface="Times New Roman"/>
            </a:endParaRPr>
          </a:p>
        </p:txBody>
      </p:sp>
      <p:sp>
        <p:nvSpPr>
          <p:cNvPr id="15" name="Text Box 27"/>
          <p:cNvSpPr txBox="1">
            <a:spLocks noChangeArrowheads="1"/>
          </p:cNvSpPr>
          <p:nvPr/>
        </p:nvSpPr>
        <p:spPr bwMode="auto">
          <a:xfrm>
            <a:off x="2976681" y="1745625"/>
            <a:ext cx="1518043" cy="523220"/>
          </a:xfrm>
          <a:prstGeom prst="rect">
            <a:avLst/>
          </a:prstGeom>
          <a:extLst/>
        </p:spPr>
        <p:style>
          <a:lnRef idx="1">
            <a:schemeClr val="accent5"/>
          </a:lnRef>
          <a:fillRef idx="2">
            <a:schemeClr val="accent5"/>
          </a:fillRef>
          <a:effectRef idx="1">
            <a:schemeClr val="accent5"/>
          </a:effectRef>
          <a:fontRef idx="minor">
            <a:schemeClr val="dk1"/>
          </a:fontRef>
        </p:style>
        <p:txBody>
          <a:bodyPr wrap="square" rtlCol="0">
            <a:spAutoFit/>
          </a:bodyPr>
          <a:lstStyle>
            <a:defPPr>
              <a:defRPr lang="en-US"/>
            </a:defPPr>
            <a:lvl1pPr>
              <a:defRPr sz="1400">
                <a:solidFill>
                  <a:srgbClr val="FF0000"/>
                </a:solidFill>
              </a:defRPr>
            </a:lvl1pPr>
          </a:lstStyle>
          <a:p>
            <a:r>
              <a:rPr lang="fr-FR" dirty="0"/>
              <a:t>Petit nombre de producteurs</a:t>
            </a:r>
          </a:p>
        </p:txBody>
      </p:sp>
      <p:sp>
        <p:nvSpPr>
          <p:cNvPr id="16" name="Text Box 40"/>
          <p:cNvSpPr txBox="1">
            <a:spLocks noChangeArrowheads="1"/>
          </p:cNvSpPr>
          <p:nvPr/>
        </p:nvSpPr>
        <p:spPr bwMode="auto">
          <a:xfrm>
            <a:off x="2976681" y="3602197"/>
            <a:ext cx="1941935" cy="954107"/>
          </a:xfrm>
          <a:prstGeom prst="rect">
            <a:avLst/>
          </a:prstGeom>
          <a:noFill/>
          <a:extLst>
            <a:ext uri="{909E8E84-426E-40dd-AFC4-6F175D3DCCD1}">
              <a14:hiddenFill xmlns:a14="http://schemas.microsoft.com/office/drawing/2010/main">
                <a:solidFill>
                  <a:srgbClr val="FFFFFF"/>
                </a:solidFill>
              </a14:hiddenFill>
            </a:ext>
          </a:extLst>
        </p:spPr>
        <p:txBody>
          <a:bodyPr wrap="square" rtlCol="0">
            <a:spAutoFit/>
          </a:bodyPr>
          <a:lstStyle>
            <a:defPPr>
              <a:defRPr lang="en-US"/>
            </a:defPPr>
            <a:lvl1pPr>
              <a:defRPr sz="1400">
                <a:solidFill>
                  <a:srgbClr val="FF0000"/>
                </a:solidFill>
              </a:defRPr>
            </a:lvl1pPr>
          </a:lstStyle>
          <a:p>
            <a:r>
              <a:rPr lang="fr-FR" dirty="0"/>
              <a:t>Protection par </a:t>
            </a:r>
            <a:r>
              <a:rPr lang="fr-FR" dirty="0" err="1"/>
              <a:t>Copyrigth</a:t>
            </a:r>
            <a:r>
              <a:rPr lang="fr-FR" dirty="0"/>
              <a:t> et brevet pour éviter les contrefaçons</a:t>
            </a:r>
          </a:p>
        </p:txBody>
      </p:sp>
      <p:sp>
        <p:nvSpPr>
          <p:cNvPr id="17" name="Rectangle 16"/>
          <p:cNvSpPr>
            <a:spLocks noChangeArrowheads="1"/>
          </p:cNvSpPr>
          <p:nvPr/>
        </p:nvSpPr>
        <p:spPr bwMode="auto">
          <a:xfrm>
            <a:off x="2957065" y="2359710"/>
            <a:ext cx="2139072" cy="954107"/>
          </a:xfrm>
          <a:prstGeom prst="rect">
            <a:avLst/>
          </a:prstGeom>
          <a:noFill/>
          <a:extLst>
            <a:ext uri="{909E8E84-426E-40dd-AFC4-6F175D3DCCD1}">
              <a14:hiddenFill xmlns:a14="http://schemas.microsoft.com/office/drawing/2010/main">
                <a:solidFill>
                  <a:srgbClr val="FFFFFF"/>
                </a:solidFill>
              </a14:hiddenFill>
            </a:ext>
          </a:extLst>
        </p:spPr>
        <p:txBody>
          <a:bodyPr wrap="square" rtlCol="0">
            <a:spAutoFit/>
          </a:bodyPr>
          <a:lstStyle/>
          <a:p>
            <a:r>
              <a:rPr lang="fr-FR" sz="1400" dirty="0">
                <a:solidFill>
                  <a:srgbClr val="FF0000"/>
                </a:solidFill>
              </a:rPr>
              <a:t>Ressources de production limitées (technologies, matières, savoir-faire, …)</a:t>
            </a:r>
          </a:p>
        </p:txBody>
      </p:sp>
      <p:sp>
        <p:nvSpPr>
          <p:cNvPr id="12" name="Text Box 59"/>
          <p:cNvSpPr txBox="1">
            <a:spLocks/>
          </p:cNvSpPr>
          <p:nvPr/>
        </p:nvSpPr>
        <p:spPr>
          <a:xfrm>
            <a:off x="5724460" y="2359710"/>
            <a:ext cx="1863472" cy="696350"/>
          </a:xfrm>
          <a:prstGeom prst="rect">
            <a:avLst/>
          </a:prstGeom>
          <a:noFill/>
          <a:ln>
            <a:solidFill>
              <a:srgbClr val="FF0000"/>
            </a:solidFill>
          </a:ln>
          <a:effectLst/>
          <a:extLst>
            <a:ext uri="{C572A759-6A51-4108-AA02-DFA0A04FC94B}">
              <ma14:wrappingTextBoxFlag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fr-FR" sz="1400" dirty="0">
                <a:solidFill>
                  <a:srgbClr val="FF0000"/>
                </a:solidFill>
              </a:rPr>
              <a:t>Demandeur</a:t>
            </a:r>
            <a:r>
              <a:rPr lang="fr-FR" sz="1000" dirty="0">
                <a:solidFill>
                  <a:srgbClr val="FF0000"/>
                </a:solidFill>
                <a:effectLst/>
                <a:latin typeface="Arial"/>
                <a:ea typeface="Times New Roman"/>
              </a:rPr>
              <a:t> 2</a:t>
            </a:r>
            <a:endParaRPr lang="fr-FR" sz="1000" dirty="0">
              <a:solidFill>
                <a:srgbClr val="000080"/>
              </a:solidFill>
              <a:effectLst/>
              <a:latin typeface="Arial"/>
              <a:ea typeface="Times New Roman"/>
            </a:endParaRPr>
          </a:p>
        </p:txBody>
      </p:sp>
      <p:sp>
        <p:nvSpPr>
          <p:cNvPr id="13" name="Text Box 62"/>
          <p:cNvSpPr txBox="1">
            <a:spLocks/>
          </p:cNvSpPr>
          <p:nvPr/>
        </p:nvSpPr>
        <p:spPr>
          <a:xfrm>
            <a:off x="5724460" y="3360225"/>
            <a:ext cx="1787272" cy="696350"/>
          </a:xfrm>
          <a:prstGeom prst="rect">
            <a:avLst/>
          </a:prstGeom>
          <a:noFill/>
          <a:ln>
            <a:solidFill>
              <a:srgbClr val="FF0000"/>
            </a:solidFill>
          </a:ln>
          <a:effectLst/>
          <a:extLst>
            <a:ext uri="{C572A759-6A51-4108-AA02-DFA0A04FC94B}">
              <ma14:wrappingTextBoxFlag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fr-FR" sz="1400" dirty="0">
                <a:solidFill>
                  <a:srgbClr val="FF0000"/>
                </a:solidFill>
              </a:rPr>
              <a:t>Demandeur</a:t>
            </a:r>
            <a:r>
              <a:rPr lang="fr-FR" sz="1000" dirty="0">
                <a:solidFill>
                  <a:srgbClr val="FF0000"/>
                </a:solidFill>
                <a:effectLst/>
                <a:latin typeface="Arial"/>
                <a:ea typeface="Times New Roman"/>
              </a:rPr>
              <a:t> 3</a:t>
            </a:r>
            <a:endParaRPr lang="fr-FR" sz="1000" dirty="0">
              <a:solidFill>
                <a:srgbClr val="000080"/>
              </a:solidFill>
              <a:effectLst/>
              <a:latin typeface="Arial"/>
              <a:ea typeface="Times New Roman"/>
            </a:endParaRPr>
          </a:p>
        </p:txBody>
      </p:sp>
      <p:sp>
        <p:nvSpPr>
          <p:cNvPr id="14" name="Text Box 65"/>
          <p:cNvSpPr txBox="1">
            <a:spLocks/>
          </p:cNvSpPr>
          <p:nvPr/>
        </p:nvSpPr>
        <p:spPr>
          <a:xfrm>
            <a:off x="5635560" y="5053582"/>
            <a:ext cx="1863472" cy="861120"/>
          </a:xfrm>
          <a:prstGeom prst="rect">
            <a:avLst/>
          </a:prstGeom>
          <a:noFill/>
          <a:ln>
            <a:solidFill>
              <a:srgbClr val="FF0000"/>
            </a:solidFill>
          </a:ln>
          <a:effectLst/>
          <a:extLst>
            <a:ext uri="{C572A759-6A51-4108-AA02-DFA0A04FC94B}">
              <ma14:wrappingTextBoxFlag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defPPr>
              <a:defRPr lang="en-US"/>
            </a:defPPr>
            <a:lvl1pPr>
              <a:spcAft>
                <a:spcPts val="0"/>
              </a:spcAft>
              <a:defRPr sz="1400">
                <a:solidFill>
                  <a:srgbClr val="FF0000"/>
                </a:solidFill>
              </a:defRPr>
            </a:lvl1pPr>
          </a:lstStyle>
          <a:p>
            <a:r>
              <a:rPr lang="fr-FR" dirty="0"/>
              <a:t>Demandeur 4 (sur le marché de l’occasion)</a:t>
            </a:r>
          </a:p>
        </p:txBody>
      </p:sp>
      <p:pic>
        <p:nvPicPr>
          <p:cNvPr id="18" name="Picture 17"/>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239178" y="1191609"/>
            <a:ext cx="1290565" cy="1195924"/>
          </a:xfrm>
          <a:prstGeom prst="rect">
            <a:avLst/>
          </a:prstGeom>
        </p:spPr>
      </p:pic>
      <p:pic>
        <p:nvPicPr>
          <p:cNvPr id="20" name="Picture 19"/>
          <p:cNvPicPr>
            <a:picLocks noChangeAspect="1"/>
          </p:cNvPicPr>
          <p:nvPr/>
        </p:nvPicPr>
        <p:blipFill>
          <a:blip r:embed="rId3"/>
          <a:stretch>
            <a:fillRect/>
          </a:stretch>
        </p:blipFill>
        <p:spPr>
          <a:xfrm>
            <a:off x="560800" y="2809266"/>
            <a:ext cx="831539" cy="1247309"/>
          </a:xfrm>
          <a:prstGeom prst="rect">
            <a:avLst/>
          </a:prstGeom>
        </p:spPr>
      </p:pic>
      <p:pic>
        <p:nvPicPr>
          <p:cNvPr id="21" name="Picture 20"/>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046260" y="1413120"/>
            <a:ext cx="845859" cy="594115"/>
          </a:xfrm>
          <a:prstGeom prst="rect">
            <a:avLst/>
          </a:prstGeom>
        </p:spPr>
      </p:pic>
      <p:pic>
        <p:nvPicPr>
          <p:cNvPr id="22" name="Picture 2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209265" y="2207627"/>
            <a:ext cx="579533" cy="1000515"/>
          </a:xfrm>
          <a:prstGeom prst="rect">
            <a:avLst/>
          </a:prstGeom>
        </p:spPr>
      </p:pic>
      <p:sp>
        <p:nvSpPr>
          <p:cNvPr id="23" name="TextBox 22"/>
          <p:cNvSpPr txBox="1"/>
          <p:nvPr/>
        </p:nvSpPr>
        <p:spPr>
          <a:xfrm>
            <a:off x="314074" y="413253"/>
            <a:ext cx="2389696" cy="523220"/>
          </a:xfrm>
          <a:prstGeom prst="rect">
            <a:avLst/>
          </a:prstGeom>
          <a:noFill/>
        </p:spPr>
        <p:txBody>
          <a:bodyPr wrap="square" rtlCol="0">
            <a:spAutoFit/>
          </a:bodyPr>
          <a:lstStyle/>
          <a:p>
            <a:r>
              <a:rPr lang="fr-FR" sz="1400" dirty="0" smtClean="0">
                <a:solidFill>
                  <a:srgbClr val="FF0000"/>
                </a:solidFill>
              </a:rPr>
              <a:t>Artistes, auteurs, compositeurs, écrivains, </a:t>
            </a:r>
            <a:r>
              <a:rPr lang="en-US" sz="1400" dirty="0" smtClean="0">
                <a:solidFill>
                  <a:srgbClr val="FF0000"/>
                </a:solidFill>
              </a:rPr>
              <a:t>…</a:t>
            </a:r>
            <a:endParaRPr lang="fr-FR" sz="1400" dirty="0">
              <a:solidFill>
                <a:srgbClr val="FF0000"/>
              </a:solidFill>
            </a:endParaRPr>
          </a:p>
        </p:txBody>
      </p:sp>
      <p:pic>
        <p:nvPicPr>
          <p:cNvPr id="24" name="Picture 23"/>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882324" y="3579142"/>
            <a:ext cx="834138" cy="561057"/>
          </a:xfrm>
          <a:prstGeom prst="rect">
            <a:avLst/>
          </a:prstGeom>
        </p:spPr>
      </p:pic>
      <p:pic>
        <p:nvPicPr>
          <p:cNvPr id="25" name="Picture 24"/>
          <p:cNvPicPr>
            <a:picLocks noChangeAspect="1"/>
          </p:cNvPicPr>
          <p:nvPr/>
        </p:nvPicPr>
        <p:blipFill>
          <a:blip r:embed="rId7"/>
          <a:stretch>
            <a:fillRect/>
          </a:stretch>
        </p:blipFill>
        <p:spPr>
          <a:xfrm>
            <a:off x="463260" y="4556304"/>
            <a:ext cx="1344849" cy="998748"/>
          </a:xfrm>
          <a:prstGeom prst="rect">
            <a:avLst/>
          </a:prstGeom>
        </p:spPr>
      </p:pic>
      <p:pic>
        <p:nvPicPr>
          <p:cNvPr id="26" name="Picture 25"/>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4376636" y="4140199"/>
            <a:ext cx="924685" cy="693514"/>
          </a:xfrm>
          <a:prstGeom prst="rect">
            <a:avLst/>
          </a:prstGeom>
        </p:spPr>
      </p:pic>
      <p:pic>
        <p:nvPicPr>
          <p:cNvPr id="27" name="Picture 26"/>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7046260" y="4854813"/>
            <a:ext cx="742538" cy="990051"/>
          </a:xfrm>
          <a:prstGeom prst="rect">
            <a:avLst/>
          </a:prstGeom>
        </p:spPr>
      </p:pic>
      <p:sp>
        <p:nvSpPr>
          <p:cNvPr id="28" name="Text Box 33"/>
          <p:cNvSpPr txBox="1">
            <a:spLocks/>
          </p:cNvSpPr>
          <p:nvPr/>
        </p:nvSpPr>
        <p:spPr>
          <a:xfrm>
            <a:off x="1808109" y="2095147"/>
            <a:ext cx="1092200" cy="881380"/>
          </a:xfrm>
          <a:prstGeom prst="rect">
            <a:avLst/>
          </a:prstGeom>
          <a:noFill/>
          <a:ln>
            <a:noFill/>
          </a:ln>
          <a:effectLst/>
          <a:extLst>
            <a:ext uri="{C572A759-6A51-4108-AA02-DFA0A04FC94B}">
              <ma14:wrappingTextBoxFlag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fr-FR" sz="1000" dirty="0">
                <a:solidFill>
                  <a:srgbClr val="FF0000"/>
                </a:solidFill>
                <a:effectLst/>
                <a:latin typeface="Arial"/>
                <a:ea typeface="Times New Roman"/>
              </a:rPr>
              <a:t>1. Demandent à un producteur la reproduction de l’œuvre pour diffusion</a:t>
            </a:r>
            <a:endParaRPr lang="fr-FR" sz="1000" dirty="0">
              <a:solidFill>
                <a:srgbClr val="000080"/>
              </a:solidFill>
              <a:effectLst/>
              <a:latin typeface="Arial"/>
              <a:ea typeface="Times New Roman"/>
            </a:endParaRPr>
          </a:p>
        </p:txBody>
      </p:sp>
      <p:cxnSp>
        <p:nvCxnSpPr>
          <p:cNvPr id="29" name="Straight Arrow Connector 28"/>
          <p:cNvCxnSpPr>
            <a:cxnSpLocks noChangeShapeType="1"/>
          </p:cNvCxnSpPr>
          <p:nvPr/>
        </p:nvCxnSpPr>
        <p:spPr bwMode="auto">
          <a:xfrm>
            <a:off x="1693270" y="3068760"/>
            <a:ext cx="1010500" cy="0"/>
          </a:xfrm>
          <a:prstGeom prst="straightConnector1">
            <a:avLst/>
          </a:prstGeom>
          <a:noFill/>
          <a:ln w="25400">
            <a:solidFill>
              <a:srgbClr val="4F81BD"/>
            </a:solidFill>
            <a:round/>
            <a:headEnd/>
            <a:tailEnd type="arrow" w="med" len="me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32" name="Straight Arrow Connector 31"/>
          <p:cNvCxnSpPr>
            <a:cxnSpLocks noChangeShapeType="1"/>
          </p:cNvCxnSpPr>
          <p:nvPr/>
        </p:nvCxnSpPr>
        <p:spPr bwMode="auto">
          <a:xfrm flipH="1" flipV="1">
            <a:off x="5096137" y="1890042"/>
            <a:ext cx="552124" cy="1"/>
          </a:xfrm>
          <a:prstGeom prst="straightConnector1">
            <a:avLst/>
          </a:prstGeom>
          <a:noFill/>
          <a:ln w="25400">
            <a:solidFill>
              <a:srgbClr val="C0504D"/>
            </a:solidFill>
            <a:round/>
            <a:headEnd/>
            <a:tailEnd type="arrow" w="med" len="me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33" name="Straight Arrow Connector 32"/>
          <p:cNvCxnSpPr>
            <a:cxnSpLocks noChangeShapeType="1"/>
          </p:cNvCxnSpPr>
          <p:nvPr/>
        </p:nvCxnSpPr>
        <p:spPr bwMode="auto">
          <a:xfrm flipH="1">
            <a:off x="1624524" y="3388642"/>
            <a:ext cx="1079246" cy="0"/>
          </a:xfrm>
          <a:prstGeom prst="straightConnector1">
            <a:avLst/>
          </a:prstGeom>
          <a:noFill/>
          <a:ln w="25400">
            <a:solidFill>
              <a:srgbClr val="C0504D"/>
            </a:solidFill>
            <a:round/>
            <a:headEnd/>
            <a:tailEnd type="arrow" w="med" len="me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34" name="Straight Arrow Connector 33"/>
          <p:cNvCxnSpPr>
            <a:cxnSpLocks noChangeShapeType="1"/>
            <a:endCxn id="5" idx="1"/>
          </p:cNvCxnSpPr>
          <p:nvPr/>
        </p:nvCxnSpPr>
        <p:spPr bwMode="auto">
          <a:xfrm>
            <a:off x="5096137" y="1659060"/>
            <a:ext cx="628323" cy="0"/>
          </a:xfrm>
          <a:prstGeom prst="straightConnector1">
            <a:avLst/>
          </a:prstGeom>
          <a:noFill/>
          <a:ln w="25400">
            <a:solidFill>
              <a:srgbClr val="4F81BD"/>
            </a:solidFill>
            <a:round/>
            <a:headEnd/>
            <a:tailEnd type="arrow" w="med" len="me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sp>
        <p:nvSpPr>
          <p:cNvPr id="35" name="Text Box 18"/>
          <p:cNvSpPr txBox="1">
            <a:spLocks/>
          </p:cNvSpPr>
          <p:nvPr/>
        </p:nvSpPr>
        <p:spPr>
          <a:xfrm>
            <a:off x="1751524" y="3579142"/>
            <a:ext cx="1206500" cy="660400"/>
          </a:xfrm>
          <a:prstGeom prst="rect">
            <a:avLst/>
          </a:prstGeom>
          <a:noFill/>
          <a:ln>
            <a:noFill/>
          </a:ln>
          <a:effectLst/>
          <a:extLst>
            <a:ext uri="{C572A759-6A51-4108-AA02-DFA0A04FC94B}">
              <ma14:wrappingTextBoxFlag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fr-FR" sz="1000">
                <a:solidFill>
                  <a:srgbClr val="FF0000"/>
                </a:solidFill>
                <a:effectLst/>
                <a:latin typeface="Arial"/>
                <a:ea typeface="Times New Roman"/>
              </a:rPr>
              <a:t>3. Rémunération : droits d’auteur pour 3 CD</a:t>
            </a:r>
            <a:endParaRPr lang="fr-FR" sz="1000">
              <a:solidFill>
                <a:srgbClr val="000080"/>
              </a:solidFill>
              <a:effectLst/>
              <a:latin typeface="Arial"/>
              <a:ea typeface="Times New Roman"/>
            </a:endParaRPr>
          </a:p>
        </p:txBody>
      </p:sp>
      <p:sp>
        <p:nvSpPr>
          <p:cNvPr id="36" name="Text Box 57"/>
          <p:cNvSpPr txBox="1">
            <a:spLocks/>
          </p:cNvSpPr>
          <p:nvPr/>
        </p:nvSpPr>
        <p:spPr>
          <a:xfrm>
            <a:off x="4801546" y="857134"/>
            <a:ext cx="800100" cy="660400"/>
          </a:xfrm>
          <a:prstGeom prst="rect">
            <a:avLst/>
          </a:prstGeom>
          <a:noFill/>
          <a:ln>
            <a:noFill/>
          </a:ln>
          <a:effectLst/>
          <a:extLst>
            <a:ext uri="{C572A759-6A51-4108-AA02-DFA0A04FC94B}">
              <ma14:wrappingTextBoxFlag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fr-FR" sz="1000" dirty="0">
                <a:solidFill>
                  <a:srgbClr val="FF0000"/>
                </a:solidFill>
                <a:effectLst/>
                <a:latin typeface="Arial"/>
                <a:ea typeface="Times New Roman"/>
              </a:rPr>
              <a:t>2. Support physique de l’</a:t>
            </a:r>
            <a:r>
              <a:rPr lang="fr-FR" sz="1000" dirty="0" err="1">
                <a:solidFill>
                  <a:srgbClr val="FF0000"/>
                </a:solidFill>
                <a:effectLst/>
                <a:latin typeface="Arial"/>
                <a:ea typeface="Times New Roman"/>
              </a:rPr>
              <a:t>oeuvre</a:t>
            </a:r>
            <a:endParaRPr lang="fr-FR" sz="1000" dirty="0">
              <a:solidFill>
                <a:srgbClr val="000080"/>
              </a:solidFill>
              <a:effectLst/>
              <a:latin typeface="Arial"/>
              <a:ea typeface="Times New Roman"/>
            </a:endParaRPr>
          </a:p>
        </p:txBody>
      </p:sp>
      <p:sp>
        <p:nvSpPr>
          <p:cNvPr id="37" name="Text Box 58"/>
          <p:cNvSpPr txBox="1">
            <a:spLocks/>
          </p:cNvSpPr>
          <p:nvPr/>
        </p:nvSpPr>
        <p:spPr>
          <a:xfrm>
            <a:off x="5096137" y="2034617"/>
            <a:ext cx="889000" cy="360680"/>
          </a:xfrm>
          <a:prstGeom prst="rect">
            <a:avLst/>
          </a:prstGeom>
          <a:noFill/>
          <a:ln>
            <a:noFill/>
          </a:ln>
          <a:effectLst/>
          <a:extLst>
            <a:ext uri="{C572A759-6A51-4108-AA02-DFA0A04FC94B}">
              <ma14:wrappingTextBoxFlag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fr-FR" sz="1000" dirty="0">
                <a:solidFill>
                  <a:srgbClr val="FF0000"/>
                </a:solidFill>
                <a:effectLst/>
                <a:latin typeface="Arial"/>
                <a:ea typeface="Times New Roman"/>
              </a:rPr>
              <a:t>2. Paiement</a:t>
            </a:r>
            <a:endParaRPr lang="fr-FR" sz="1000" dirty="0">
              <a:solidFill>
                <a:srgbClr val="000080"/>
              </a:solidFill>
              <a:effectLst/>
              <a:latin typeface="Arial"/>
              <a:ea typeface="Times New Roman"/>
            </a:endParaRPr>
          </a:p>
        </p:txBody>
      </p:sp>
      <p:cxnSp>
        <p:nvCxnSpPr>
          <p:cNvPr id="38" name="Straight Arrow Connector 37"/>
          <p:cNvCxnSpPr>
            <a:cxnSpLocks noChangeShapeType="1"/>
          </p:cNvCxnSpPr>
          <p:nvPr/>
        </p:nvCxnSpPr>
        <p:spPr bwMode="auto">
          <a:xfrm>
            <a:off x="5096137" y="2555067"/>
            <a:ext cx="656034" cy="0"/>
          </a:xfrm>
          <a:prstGeom prst="straightConnector1">
            <a:avLst/>
          </a:prstGeom>
          <a:noFill/>
          <a:ln w="25400">
            <a:solidFill>
              <a:srgbClr val="4F81BD"/>
            </a:solidFill>
            <a:round/>
            <a:headEnd/>
            <a:tailEnd type="arrow" w="med" len="me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42" name="Straight Arrow Connector 41"/>
          <p:cNvCxnSpPr>
            <a:cxnSpLocks noChangeShapeType="1"/>
            <a:endCxn id="14" idx="0"/>
          </p:cNvCxnSpPr>
          <p:nvPr/>
        </p:nvCxnSpPr>
        <p:spPr bwMode="auto">
          <a:xfrm flipH="1">
            <a:off x="6567296" y="4140199"/>
            <a:ext cx="23324" cy="913383"/>
          </a:xfrm>
          <a:prstGeom prst="straightConnector1">
            <a:avLst/>
          </a:prstGeom>
          <a:noFill/>
          <a:ln w="25400">
            <a:solidFill>
              <a:srgbClr val="4F81BD"/>
            </a:solidFill>
            <a:round/>
            <a:headEnd/>
            <a:tailEnd type="arrow" w="med" len="me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43" name="Straight Arrow Connector 42"/>
          <p:cNvCxnSpPr>
            <a:cxnSpLocks noChangeShapeType="1"/>
          </p:cNvCxnSpPr>
          <p:nvPr/>
        </p:nvCxnSpPr>
        <p:spPr bwMode="auto">
          <a:xfrm flipV="1">
            <a:off x="6322452" y="4056575"/>
            <a:ext cx="20017" cy="968302"/>
          </a:xfrm>
          <a:prstGeom prst="straightConnector1">
            <a:avLst/>
          </a:prstGeom>
          <a:noFill/>
          <a:ln w="25400">
            <a:solidFill>
              <a:srgbClr val="C0504D"/>
            </a:solidFill>
            <a:round/>
            <a:headEnd/>
            <a:tailEnd type="arrow" w="med" len="me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pic>
        <p:nvPicPr>
          <p:cNvPr id="44" name="Picture 43"/>
          <p:cNvPicPr/>
          <p:nvPr/>
        </p:nvPicPr>
        <p:blipFill>
          <a:blip r:embed="rId10" cstate="print">
            <a:extLst>
              <a:ext uri="{28A0092B-C50C-407E-A947-70E740481C1C}">
                <a14:useLocalDpi xmlns:a14="http://schemas.microsoft.com/office/drawing/2010/main"/>
              </a:ext>
            </a:extLst>
          </a:blip>
          <a:srcRect/>
          <a:stretch>
            <a:fillRect/>
          </a:stretch>
        </p:blipFill>
        <p:spPr bwMode="auto">
          <a:xfrm>
            <a:off x="4610452" y="1440753"/>
            <a:ext cx="431800" cy="431800"/>
          </a:xfrm>
          <a:prstGeom prst="rect">
            <a:avLst/>
          </a:prstGeom>
          <a:noFill/>
        </p:spPr>
      </p:pic>
      <p:sp>
        <p:nvSpPr>
          <p:cNvPr id="49" name="Text Box 77"/>
          <p:cNvSpPr txBox="1">
            <a:spLocks/>
          </p:cNvSpPr>
          <p:nvPr/>
        </p:nvSpPr>
        <p:spPr>
          <a:xfrm>
            <a:off x="6685619" y="4256881"/>
            <a:ext cx="1206500" cy="660400"/>
          </a:xfrm>
          <a:prstGeom prst="rect">
            <a:avLst/>
          </a:prstGeom>
          <a:noFill/>
          <a:ln>
            <a:noFill/>
          </a:ln>
          <a:effectLst/>
          <a:extLst>
            <a:ext uri="{C572A759-6A51-4108-AA02-DFA0A04FC94B}">
              <ma14:wrappingTextBoxFlag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fr-FR" sz="1000" dirty="0">
                <a:solidFill>
                  <a:srgbClr val="FF0000"/>
                </a:solidFill>
                <a:effectLst/>
                <a:latin typeface="Arial"/>
                <a:ea typeface="Times New Roman"/>
              </a:rPr>
              <a:t>Echange sur le marché de l’occasion</a:t>
            </a:r>
            <a:endParaRPr lang="fr-FR" sz="1000" dirty="0">
              <a:solidFill>
                <a:srgbClr val="000080"/>
              </a:solidFill>
              <a:effectLst/>
              <a:latin typeface="Arial"/>
              <a:ea typeface="Times New Roman"/>
            </a:endParaRPr>
          </a:p>
        </p:txBody>
      </p:sp>
      <p:cxnSp>
        <p:nvCxnSpPr>
          <p:cNvPr id="58" name="Straight Arrow Connector 57"/>
          <p:cNvCxnSpPr>
            <a:cxnSpLocks noChangeShapeType="1"/>
          </p:cNvCxnSpPr>
          <p:nvPr/>
        </p:nvCxnSpPr>
        <p:spPr bwMode="auto">
          <a:xfrm flipH="1" flipV="1">
            <a:off x="5096137" y="2809266"/>
            <a:ext cx="571174" cy="1"/>
          </a:xfrm>
          <a:prstGeom prst="straightConnector1">
            <a:avLst/>
          </a:prstGeom>
          <a:noFill/>
          <a:ln w="25400">
            <a:solidFill>
              <a:srgbClr val="C0504D"/>
            </a:solidFill>
            <a:round/>
            <a:headEnd/>
            <a:tailEnd type="arrow" w="med" len="me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64" name="Straight Arrow Connector 63"/>
          <p:cNvCxnSpPr>
            <a:cxnSpLocks noChangeShapeType="1"/>
          </p:cNvCxnSpPr>
          <p:nvPr/>
        </p:nvCxnSpPr>
        <p:spPr bwMode="auto">
          <a:xfrm flipH="1" flipV="1">
            <a:off x="2996759" y="6341422"/>
            <a:ext cx="444500" cy="5080"/>
          </a:xfrm>
          <a:prstGeom prst="straightConnector1">
            <a:avLst/>
          </a:prstGeom>
          <a:noFill/>
          <a:ln w="25400">
            <a:solidFill>
              <a:srgbClr val="C0504D"/>
            </a:solidFill>
            <a:round/>
            <a:headEnd/>
            <a:tailEnd type="arrow" w="med" len="me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65" name="Straight Arrow Connector 64"/>
          <p:cNvCxnSpPr>
            <a:cxnSpLocks noChangeShapeType="1"/>
          </p:cNvCxnSpPr>
          <p:nvPr/>
        </p:nvCxnSpPr>
        <p:spPr bwMode="auto">
          <a:xfrm>
            <a:off x="3060259" y="6041702"/>
            <a:ext cx="419100" cy="12700"/>
          </a:xfrm>
          <a:prstGeom prst="straightConnector1">
            <a:avLst/>
          </a:prstGeom>
          <a:noFill/>
          <a:ln w="25400">
            <a:solidFill>
              <a:srgbClr val="4F81BD"/>
            </a:solidFill>
            <a:round/>
            <a:headEnd/>
            <a:tailEnd type="arrow" w="med" len="me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sp>
        <p:nvSpPr>
          <p:cNvPr id="66" name="Text Box 70"/>
          <p:cNvSpPr txBox="1">
            <a:spLocks/>
          </p:cNvSpPr>
          <p:nvPr/>
        </p:nvSpPr>
        <p:spPr>
          <a:xfrm>
            <a:off x="3580324" y="5914702"/>
            <a:ext cx="977900" cy="749300"/>
          </a:xfrm>
          <a:prstGeom prst="rect">
            <a:avLst/>
          </a:prstGeom>
          <a:noFill/>
          <a:ln>
            <a:noFill/>
          </a:ln>
          <a:effectLst/>
          <a:extLst>
            <a:ext uri="{C572A759-6A51-4108-AA02-DFA0A04FC94B}">
              <ma14:wrappingTextBoxFlag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fr-FR" sz="1000">
                <a:solidFill>
                  <a:srgbClr val="000080"/>
                </a:solidFill>
                <a:effectLst/>
                <a:latin typeface="Arial"/>
                <a:ea typeface="Times New Roman"/>
              </a:rPr>
              <a:t>Flux physique</a:t>
            </a:r>
          </a:p>
          <a:p>
            <a:pPr>
              <a:spcAft>
                <a:spcPts val="0"/>
              </a:spcAft>
            </a:pPr>
            <a:r>
              <a:rPr lang="fr-FR" sz="1000">
                <a:solidFill>
                  <a:srgbClr val="000080"/>
                </a:solidFill>
                <a:effectLst/>
                <a:latin typeface="Arial"/>
                <a:ea typeface="Times New Roman"/>
              </a:rPr>
              <a:t> </a:t>
            </a:r>
          </a:p>
          <a:p>
            <a:pPr>
              <a:spcAft>
                <a:spcPts val="0"/>
              </a:spcAft>
            </a:pPr>
            <a:r>
              <a:rPr lang="fr-FR" sz="1000">
                <a:solidFill>
                  <a:srgbClr val="000080"/>
                </a:solidFill>
                <a:effectLst/>
                <a:latin typeface="Arial"/>
                <a:ea typeface="Times New Roman"/>
              </a:rPr>
              <a:t>Flux financier</a:t>
            </a:r>
          </a:p>
        </p:txBody>
      </p:sp>
      <p:cxnSp>
        <p:nvCxnSpPr>
          <p:cNvPr id="69" name="Straight Arrow Connector 68"/>
          <p:cNvCxnSpPr>
            <a:cxnSpLocks noChangeShapeType="1"/>
          </p:cNvCxnSpPr>
          <p:nvPr/>
        </p:nvCxnSpPr>
        <p:spPr bwMode="auto">
          <a:xfrm>
            <a:off x="5096137" y="3523693"/>
            <a:ext cx="656034" cy="0"/>
          </a:xfrm>
          <a:prstGeom prst="straightConnector1">
            <a:avLst/>
          </a:prstGeom>
          <a:noFill/>
          <a:ln w="25400">
            <a:solidFill>
              <a:srgbClr val="4F81BD"/>
            </a:solidFill>
            <a:round/>
            <a:headEnd/>
            <a:tailEnd type="arrow" w="med" len="me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70" name="Straight Arrow Connector 69"/>
          <p:cNvCxnSpPr>
            <a:cxnSpLocks noChangeShapeType="1"/>
          </p:cNvCxnSpPr>
          <p:nvPr/>
        </p:nvCxnSpPr>
        <p:spPr bwMode="auto">
          <a:xfrm flipH="1" flipV="1">
            <a:off x="5096137" y="3777892"/>
            <a:ext cx="571174" cy="1"/>
          </a:xfrm>
          <a:prstGeom prst="straightConnector1">
            <a:avLst/>
          </a:prstGeom>
          <a:noFill/>
          <a:ln w="25400">
            <a:solidFill>
              <a:srgbClr val="C0504D"/>
            </a:solidFill>
            <a:round/>
            <a:headEnd/>
            <a:tailEnd type="arrow" w="med" len="me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pic>
        <p:nvPicPr>
          <p:cNvPr id="82" name="Picture 81"/>
          <p:cNvPicPr/>
          <p:nvPr/>
        </p:nvPicPr>
        <p:blipFill>
          <a:blip r:embed="rId10" cstate="print">
            <a:extLst>
              <a:ext uri="{28A0092B-C50C-407E-A947-70E740481C1C}">
                <a14:useLocalDpi xmlns:a14="http://schemas.microsoft.com/office/drawing/2010/main"/>
              </a:ext>
            </a:extLst>
          </a:blip>
          <a:srcRect/>
          <a:stretch>
            <a:fillRect/>
          </a:stretch>
        </p:blipFill>
        <p:spPr bwMode="auto">
          <a:xfrm>
            <a:off x="4702716" y="2339167"/>
            <a:ext cx="431800" cy="431800"/>
          </a:xfrm>
          <a:prstGeom prst="rect">
            <a:avLst/>
          </a:prstGeom>
          <a:noFill/>
        </p:spPr>
      </p:pic>
      <p:pic>
        <p:nvPicPr>
          <p:cNvPr id="84" name="Picture 83"/>
          <p:cNvPicPr/>
          <p:nvPr/>
        </p:nvPicPr>
        <p:blipFill>
          <a:blip r:embed="rId10" cstate="print">
            <a:extLst>
              <a:ext uri="{28A0092B-C50C-407E-A947-70E740481C1C}">
                <a14:useLocalDpi xmlns:a14="http://schemas.microsoft.com/office/drawing/2010/main"/>
              </a:ext>
            </a:extLst>
          </a:blip>
          <a:srcRect/>
          <a:stretch>
            <a:fillRect/>
          </a:stretch>
        </p:blipFill>
        <p:spPr bwMode="auto">
          <a:xfrm>
            <a:off x="4702716" y="3444249"/>
            <a:ext cx="431800" cy="431800"/>
          </a:xfrm>
          <a:prstGeom prst="rect">
            <a:avLst/>
          </a:prstGeom>
          <a:noFill/>
        </p:spPr>
      </p:pic>
    </p:spTree>
    <p:extLst>
      <p:ext uri="{BB962C8B-B14F-4D97-AF65-F5344CB8AC3E}">
        <p14:creationId xmlns:p14="http://schemas.microsoft.com/office/powerpoint/2010/main" val="386500598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6"/>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2"/>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7"/>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37" presetClass="path" presetSubtype="0" accel="50000" decel="50000" fill="hold" nodeType="clickEffect">
                                  <p:stCondLst>
                                    <p:cond delay="0"/>
                                  </p:stCondLst>
                                  <p:childTnLst>
                                    <p:animMotion origin="layout" path="M 0 0  L 0.067 0.05339  C 0.081 0.0654  0.102 0.07207  0.124 0.07207  C 0.149 0.07207  0.169 0.0654  0.183 0.05339  L 0.25 0  E" pathEditMode="relative" ptsTypes="">
                                      <p:cBhvr>
                                        <p:cTn id="36" dur="2000" fill="hold"/>
                                        <p:tgtEl>
                                          <p:spTgt spid="44"/>
                                        </p:tgtEl>
                                        <p:attrNameLst>
                                          <p:attrName>ppt_x</p:attrName>
                                          <p:attrName>ppt_y</p:attrName>
                                        </p:attrNameLst>
                                      </p:cBhvr>
                                    </p:animMotion>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82"/>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84"/>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37" presetClass="path" presetSubtype="0" accel="50000" decel="50000" fill="hold" nodeType="clickEffect">
                                  <p:stCondLst>
                                    <p:cond delay="0"/>
                                  </p:stCondLst>
                                  <p:childTnLst>
                                    <p:animMotion origin="layout" path="M 0 0  L 0.067 0.05339  C 0.081 0.0654  0.102 0.07207  0.124 0.07207  C 0.149 0.07207  0.169 0.0654  0.183 0.05339  L 0.25 0  E" pathEditMode="relative" ptsTypes="">
                                      <p:cBhvr>
                                        <p:cTn id="46" dur="2000" fill="hold"/>
                                        <p:tgtEl>
                                          <p:spTgt spid="82"/>
                                        </p:tgtEl>
                                        <p:attrNameLst>
                                          <p:attrName>ppt_x</p:attrName>
                                          <p:attrName>ppt_y</p:attrName>
                                        </p:attrNameLst>
                                      </p:cBhvr>
                                    </p:animMotion>
                                  </p:childTnLst>
                                </p:cTn>
                              </p:par>
                              <p:par>
                                <p:cTn id="47" presetID="37" presetClass="path" presetSubtype="0" accel="50000" decel="50000" fill="hold" nodeType="withEffect">
                                  <p:stCondLst>
                                    <p:cond delay="0"/>
                                  </p:stCondLst>
                                  <p:childTnLst>
                                    <p:animMotion origin="layout" path="M 0 0  L 0.067 0.05339  C 0.081 0.0654  0.102 0.07207  0.124 0.07207  C 0.149 0.07207  0.169 0.0654  0.183 0.05339  L 0.25 0  E" pathEditMode="relative" ptsTypes="">
                                      <p:cBhvr>
                                        <p:cTn id="48" dur="2000" fill="hold"/>
                                        <p:tgtEl>
                                          <p:spTgt spid="84"/>
                                        </p:tgtEl>
                                        <p:attrNameLst>
                                          <p:attrName>ppt_x</p:attrName>
                                          <p:attrName>ppt_y</p:attrName>
                                        </p:attrNameLst>
                                      </p:cBhvr>
                                    </p:animMotion>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70"/>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69"/>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58"/>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38"/>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33"/>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35"/>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nodeType="clickEffect">
                                  <p:stCondLst>
                                    <p:cond delay="0"/>
                                  </p:stCondLst>
                                  <p:childTnLst>
                                    <p:set>
                                      <p:cBhvr>
                                        <p:cTn id="68" dur="1" fill="hold">
                                          <p:stCondLst>
                                            <p:cond delay="0"/>
                                          </p:stCondLst>
                                        </p:cTn>
                                        <p:tgtEl>
                                          <p:spTgt spid="42"/>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49"/>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43"/>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0" presetClass="path" presetSubtype="0" accel="50000" decel="50000" fill="hold" nodeType="clickEffect">
                                  <p:stCondLst>
                                    <p:cond delay="0"/>
                                  </p:stCondLst>
                                  <p:childTnLst>
                                    <p:animMotion origin="layout" path="M 0.25021 -3.53868E-6 L 0.24015 0.31056 " pathEditMode="relative" ptsTypes="AA">
                                      <p:cBhvr>
                                        <p:cTn id="78" dur="2000" fill="hold"/>
                                        <p:tgtEl>
                                          <p:spTgt spid="84"/>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28" grpId="0"/>
      <p:bldP spid="35" grpId="0"/>
      <p:bldP spid="36" grpId="0"/>
      <p:bldP spid="37" grpId="0"/>
      <p:bldP spid="4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Rounded Rectangle 55"/>
          <p:cNvSpPr/>
          <p:nvPr/>
        </p:nvSpPr>
        <p:spPr>
          <a:xfrm>
            <a:off x="2900309" y="1413120"/>
            <a:ext cx="2195828" cy="3466502"/>
          </a:xfrm>
          <a:prstGeom prst="roundRect">
            <a:avLst/>
          </a:prstGeom>
          <a:solidFill>
            <a:schemeClr val="accent3">
              <a:alpha val="56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 name="Vertical Title 1"/>
          <p:cNvSpPr>
            <a:spLocks noGrp="1"/>
          </p:cNvSpPr>
          <p:nvPr>
            <p:ph type="title" orient="vert"/>
          </p:nvPr>
        </p:nvSpPr>
        <p:spPr>
          <a:xfrm>
            <a:off x="7995772" y="954742"/>
            <a:ext cx="681318" cy="5709260"/>
          </a:xfrm>
        </p:spPr>
        <p:txBody>
          <a:bodyPr/>
          <a:lstStyle/>
          <a:p>
            <a:r>
              <a:rPr lang="en-US" dirty="0" err="1" smtClean="0"/>
              <a:t>Economie</a:t>
            </a:r>
            <a:r>
              <a:rPr lang="en-US" dirty="0" smtClean="0"/>
              <a:t> de </a:t>
            </a:r>
            <a:r>
              <a:rPr lang="en-US" dirty="0" err="1" smtClean="0"/>
              <a:t>l’abondance</a:t>
            </a:r>
            <a:endParaRPr lang="en-US" dirty="0"/>
          </a:p>
        </p:txBody>
      </p:sp>
      <p:sp>
        <p:nvSpPr>
          <p:cNvPr id="5" name="Text Box 45"/>
          <p:cNvSpPr txBox="1">
            <a:spLocks/>
          </p:cNvSpPr>
          <p:nvPr/>
        </p:nvSpPr>
        <p:spPr>
          <a:xfrm>
            <a:off x="5724460" y="1310885"/>
            <a:ext cx="1863472" cy="696350"/>
          </a:xfrm>
          <a:prstGeom prst="rect">
            <a:avLst/>
          </a:prstGeom>
          <a:noFill/>
          <a:ln>
            <a:solidFill>
              <a:srgbClr val="FF0000"/>
            </a:solidFill>
          </a:ln>
          <a:effectLst/>
          <a:extLst>
            <a:ext uri="{C572A759-6A51-4108-AA02-DFA0A04FC94B}">
              <ma14:wrappingTextBoxFlag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fr-FR" sz="1400" dirty="0">
                <a:solidFill>
                  <a:srgbClr val="FF0000"/>
                </a:solidFill>
              </a:rPr>
              <a:t>Demandeur</a:t>
            </a:r>
            <a:r>
              <a:rPr lang="fr-FR" sz="1000" dirty="0">
                <a:solidFill>
                  <a:srgbClr val="FF0000"/>
                </a:solidFill>
                <a:effectLst/>
                <a:latin typeface="Arial"/>
                <a:ea typeface="Times New Roman"/>
              </a:rPr>
              <a:t> 1</a:t>
            </a:r>
            <a:endParaRPr lang="fr-FR" sz="1000" dirty="0">
              <a:solidFill>
                <a:srgbClr val="000080"/>
              </a:solidFill>
              <a:effectLst/>
              <a:latin typeface="Arial"/>
              <a:ea typeface="Times New Roman"/>
            </a:endParaRPr>
          </a:p>
        </p:txBody>
      </p:sp>
      <p:sp>
        <p:nvSpPr>
          <p:cNvPr id="15" name="Text Box 27"/>
          <p:cNvSpPr txBox="1">
            <a:spLocks noChangeArrowheads="1"/>
          </p:cNvSpPr>
          <p:nvPr/>
        </p:nvSpPr>
        <p:spPr bwMode="auto">
          <a:xfrm>
            <a:off x="2976681" y="1745625"/>
            <a:ext cx="1633771" cy="523220"/>
          </a:xfrm>
          <a:prstGeom prst="rect">
            <a:avLst/>
          </a:prstGeom>
          <a:extLst/>
        </p:spPr>
        <p:style>
          <a:lnRef idx="1">
            <a:schemeClr val="accent5"/>
          </a:lnRef>
          <a:fillRef idx="2">
            <a:schemeClr val="accent5"/>
          </a:fillRef>
          <a:effectRef idx="1">
            <a:schemeClr val="accent5"/>
          </a:effectRef>
          <a:fontRef idx="minor">
            <a:schemeClr val="dk1"/>
          </a:fontRef>
        </p:style>
        <p:txBody>
          <a:bodyPr wrap="square" rtlCol="0">
            <a:spAutoFit/>
          </a:bodyPr>
          <a:lstStyle>
            <a:defPPr>
              <a:defRPr lang="en-US"/>
            </a:defPPr>
            <a:lvl1pPr>
              <a:defRPr sz="1400">
                <a:solidFill>
                  <a:srgbClr val="FF0000"/>
                </a:solidFill>
              </a:defRPr>
            </a:lvl1pPr>
          </a:lstStyle>
          <a:p>
            <a:r>
              <a:rPr lang="fr-FR" dirty="0" smtClean="0"/>
              <a:t>Plateforme musicale en ligne</a:t>
            </a:r>
            <a:endParaRPr lang="fr-FR" dirty="0"/>
          </a:p>
        </p:txBody>
      </p:sp>
      <p:sp>
        <p:nvSpPr>
          <p:cNvPr id="16" name="Text Box 40"/>
          <p:cNvSpPr txBox="1">
            <a:spLocks noChangeArrowheads="1"/>
          </p:cNvSpPr>
          <p:nvPr/>
        </p:nvSpPr>
        <p:spPr bwMode="auto">
          <a:xfrm>
            <a:off x="2976681" y="3602197"/>
            <a:ext cx="1941935" cy="954107"/>
          </a:xfrm>
          <a:prstGeom prst="rect">
            <a:avLst/>
          </a:prstGeom>
          <a:noFill/>
          <a:extLst>
            <a:ext uri="{909E8E84-426E-40dd-AFC4-6F175D3DCCD1}">
              <a14:hiddenFill xmlns:a14="http://schemas.microsoft.com/office/drawing/2010/main">
                <a:solidFill>
                  <a:srgbClr val="FFFFFF"/>
                </a:solidFill>
              </a14:hiddenFill>
            </a:ext>
          </a:extLst>
        </p:spPr>
        <p:txBody>
          <a:bodyPr wrap="square" rtlCol="0">
            <a:spAutoFit/>
          </a:bodyPr>
          <a:lstStyle>
            <a:defPPr>
              <a:defRPr lang="en-US"/>
            </a:defPPr>
            <a:lvl1pPr>
              <a:defRPr sz="1400">
                <a:solidFill>
                  <a:srgbClr val="FF0000"/>
                </a:solidFill>
              </a:defRPr>
            </a:lvl1pPr>
          </a:lstStyle>
          <a:p>
            <a:r>
              <a:rPr lang="fr-FR" dirty="0"/>
              <a:t>Protection par </a:t>
            </a:r>
            <a:r>
              <a:rPr lang="fr-FR" dirty="0" err="1"/>
              <a:t>Copyrigth</a:t>
            </a:r>
            <a:r>
              <a:rPr lang="fr-FR" dirty="0"/>
              <a:t> et brevet pour éviter les contrefaçons</a:t>
            </a:r>
          </a:p>
        </p:txBody>
      </p:sp>
      <p:sp>
        <p:nvSpPr>
          <p:cNvPr id="17" name="Rectangle 16"/>
          <p:cNvSpPr>
            <a:spLocks noChangeArrowheads="1"/>
          </p:cNvSpPr>
          <p:nvPr/>
        </p:nvSpPr>
        <p:spPr bwMode="auto">
          <a:xfrm>
            <a:off x="2957065" y="2359710"/>
            <a:ext cx="2139072" cy="954107"/>
          </a:xfrm>
          <a:prstGeom prst="rect">
            <a:avLst/>
          </a:prstGeom>
          <a:noFill/>
          <a:extLst>
            <a:ext uri="{909E8E84-426E-40dd-AFC4-6F175D3DCCD1}">
              <a14:hiddenFill xmlns:a14="http://schemas.microsoft.com/office/drawing/2010/main">
                <a:solidFill>
                  <a:srgbClr val="FFFFFF"/>
                </a:solidFill>
              </a14:hiddenFill>
            </a:ext>
          </a:extLst>
        </p:spPr>
        <p:txBody>
          <a:bodyPr wrap="square" rtlCol="0">
            <a:spAutoFit/>
          </a:bodyPr>
          <a:lstStyle/>
          <a:p>
            <a:r>
              <a:rPr lang="fr-FR" sz="1400" dirty="0">
                <a:solidFill>
                  <a:srgbClr val="FF0000"/>
                </a:solidFill>
              </a:rPr>
              <a:t>Ressources de production limitées (technologies, matières, savoir-faire, …)</a:t>
            </a:r>
          </a:p>
        </p:txBody>
      </p:sp>
      <p:sp>
        <p:nvSpPr>
          <p:cNvPr id="12" name="Text Box 59"/>
          <p:cNvSpPr txBox="1">
            <a:spLocks/>
          </p:cNvSpPr>
          <p:nvPr/>
        </p:nvSpPr>
        <p:spPr>
          <a:xfrm>
            <a:off x="5724460" y="2359710"/>
            <a:ext cx="1863472" cy="696350"/>
          </a:xfrm>
          <a:prstGeom prst="rect">
            <a:avLst/>
          </a:prstGeom>
          <a:noFill/>
          <a:ln>
            <a:solidFill>
              <a:srgbClr val="FF0000"/>
            </a:solidFill>
          </a:ln>
          <a:effectLst/>
          <a:extLst>
            <a:ext uri="{C572A759-6A51-4108-AA02-DFA0A04FC94B}">
              <ma14:wrappingTextBoxFlag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fr-FR" sz="1400" dirty="0">
                <a:solidFill>
                  <a:srgbClr val="FF0000"/>
                </a:solidFill>
              </a:rPr>
              <a:t>Demandeur</a:t>
            </a:r>
            <a:r>
              <a:rPr lang="fr-FR" sz="1000" dirty="0">
                <a:solidFill>
                  <a:srgbClr val="FF0000"/>
                </a:solidFill>
                <a:effectLst/>
                <a:latin typeface="Arial"/>
                <a:ea typeface="Times New Roman"/>
              </a:rPr>
              <a:t> 2</a:t>
            </a:r>
            <a:endParaRPr lang="fr-FR" sz="1000" dirty="0">
              <a:solidFill>
                <a:srgbClr val="000080"/>
              </a:solidFill>
              <a:effectLst/>
              <a:latin typeface="Arial"/>
              <a:ea typeface="Times New Roman"/>
            </a:endParaRPr>
          </a:p>
        </p:txBody>
      </p:sp>
      <p:sp>
        <p:nvSpPr>
          <p:cNvPr id="13" name="Text Box 62"/>
          <p:cNvSpPr txBox="1">
            <a:spLocks/>
          </p:cNvSpPr>
          <p:nvPr/>
        </p:nvSpPr>
        <p:spPr>
          <a:xfrm>
            <a:off x="5724460" y="3921282"/>
            <a:ext cx="1787272" cy="696350"/>
          </a:xfrm>
          <a:prstGeom prst="rect">
            <a:avLst/>
          </a:prstGeom>
          <a:noFill/>
          <a:ln>
            <a:solidFill>
              <a:srgbClr val="FF0000"/>
            </a:solidFill>
          </a:ln>
          <a:effectLst/>
          <a:extLst>
            <a:ext uri="{C572A759-6A51-4108-AA02-DFA0A04FC94B}">
              <ma14:wrappingTextBoxFlag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fr-FR" sz="1400" dirty="0">
                <a:solidFill>
                  <a:srgbClr val="FF0000"/>
                </a:solidFill>
              </a:rPr>
              <a:t>Demandeur</a:t>
            </a:r>
            <a:r>
              <a:rPr lang="fr-FR" sz="1000" dirty="0">
                <a:solidFill>
                  <a:srgbClr val="FF0000"/>
                </a:solidFill>
                <a:effectLst/>
                <a:latin typeface="Arial"/>
                <a:ea typeface="Times New Roman"/>
              </a:rPr>
              <a:t> 3</a:t>
            </a:r>
            <a:endParaRPr lang="fr-FR" sz="1000" dirty="0">
              <a:solidFill>
                <a:srgbClr val="000080"/>
              </a:solidFill>
              <a:effectLst/>
              <a:latin typeface="Arial"/>
              <a:ea typeface="Times New Roman"/>
            </a:endParaRPr>
          </a:p>
        </p:txBody>
      </p:sp>
      <p:sp>
        <p:nvSpPr>
          <p:cNvPr id="14" name="Text Box 65"/>
          <p:cNvSpPr txBox="1">
            <a:spLocks/>
          </p:cNvSpPr>
          <p:nvPr/>
        </p:nvSpPr>
        <p:spPr>
          <a:xfrm>
            <a:off x="5726404" y="5061031"/>
            <a:ext cx="1863472" cy="501470"/>
          </a:xfrm>
          <a:prstGeom prst="rect">
            <a:avLst/>
          </a:prstGeom>
          <a:noFill/>
          <a:ln>
            <a:solidFill>
              <a:srgbClr val="FF0000"/>
            </a:solidFill>
          </a:ln>
          <a:effectLst/>
          <a:extLst>
            <a:ext uri="{C572A759-6A51-4108-AA02-DFA0A04FC94B}">
              <ma14:wrappingTextBoxFlag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defPPr>
              <a:defRPr lang="en-US"/>
            </a:defPPr>
            <a:lvl1pPr>
              <a:spcAft>
                <a:spcPts val="0"/>
              </a:spcAft>
              <a:defRPr sz="1400">
                <a:solidFill>
                  <a:srgbClr val="FF0000"/>
                </a:solidFill>
              </a:defRPr>
            </a:lvl1pPr>
          </a:lstStyle>
          <a:p>
            <a:r>
              <a:rPr lang="fr-FR" dirty="0"/>
              <a:t>Demandeur </a:t>
            </a:r>
            <a:r>
              <a:rPr lang="fr-FR" dirty="0" smtClean="0"/>
              <a:t>4</a:t>
            </a:r>
            <a:endParaRPr lang="fr-FR" dirty="0"/>
          </a:p>
        </p:txBody>
      </p:sp>
      <p:pic>
        <p:nvPicPr>
          <p:cNvPr id="18" name="Picture 17"/>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239178" y="1191609"/>
            <a:ext cx="1290565" cy="1195924"/>
          </a:xfrm>
          <a:prstGeom prst="rect">
            <a:avLst/>
          </a:prstGeom>
        </p:spPr>
      </p:pic>
      <p:pic>
        <p:nvPicPr>
          <p:cNvPr id="20" name="Picture 19"/>
          <p:cNvPicPr>
            <a:picLocks noChangeAspect="1"/>
          </p:cNvPicPr>
          <p:nvPr/>
        </p:nvPicPr>
        <p:blipFill>
          <a:blip r:embed="rId3"/>
          <a:stretch>
            <a:fillRect/>
          </a:stretch>
        </p:blipFill>
        <p:spPr>
          <a:xfrm>
            <a:off x="560800" y="2809266"/>
            <a:ext cx="831539" cy="1247309"/>
          </a:xfrm>
          <a:prstGeom prst="rect">
            <a:avLst/>
          </a:prstGeom>
        </p:spPr>
      </p:pic>
      <p:pic>
        <p:nvPicPr>
          <p:cNvPr id="21" name="Picture 20"/>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046260" y="1413120"/>
            <a:ext cx="845859" cy="594115"/>
          </a:xfrm>
          <a:prstGeom prst="rect">
            <a:avLst/>
          </a:prstGeom>
        </p:spPr>
      </p:pic>
      <p:pic>
        <p:nvPicPr>
          <p:cNvPr id="22" name="Picture 2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209265" y="2207627"/>
            <a:ext cx="579533" cy="1000515"/>
          </a:xfrm>
          <a:prstGeom prst="rect">
            <a:avLst/>
          </a:prstGeom>
        </p:spPr>
      </p:pic>
      <p:sp>
        <p:nvSpPr>
          <p:cNvPr id="23" name="TextBox 22"/>
          <p:cNvSpPr txBox="1"/>
          <p:nvPr/>
        </p:nvSpPr>
        <p:spPr>
          <a:xfrm>
            <a:off x="314074" y="413253"/>
            <a:ext cx="2389696" cy="523220"/>
          </a:xfrm>
          <a:prstGeom prst="rect">
            <a:avLst/>
          </a:prstGeom>
          <a:noFill/>
        </p:spPr>
        <p:txBody>
          <a:bodyPr wrap="square" rtlCol="0">
            <a:spAutoFit/>
          </a:bodyPr>
          <a:lstStyle/>
          <a:p>
            <a:r>
              <a:rPr lang="fr-FR" sz="1400" dirty="0" smtClean="0">
                <a:solidFill>
                  <a:srgbClr val="FF0000"/>
                </a:solidFill>
              </a:rPr>
              <a:t>Artistes, auteurs, compositeurs, écrivains, </a:t>
            </a:r>
            <a:r>
              <a:rPr lang="en-US" sz="1400" dirty="0" smtClean="0">
                <a:solidFill>
                  <a:srgbClr val="FF0000"/>
                </a:solidFill>
              </a:rPr>
              <a:t>…</a:t>
            </a:r>
            <a:endParaRPr lang="fr-FR" sz="1400" dirty="0">
              <a:solidFill>
                <a:srgbClr val="FF0000"/>
              </a:solidFill>
            </a:endParaRPr>
          </a:p>
        </p:txBody>
      </p:sp>
      <p:pic>
        <p:nvPicPr>
          <p:cNvPr id="24" name="Picture 23"/>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882324" y="4140199"/>
            <a:ext cx="834138" cy="561057"/>
          </a:xfrm>
          <a:prstGeom prst="rect">
            <a:avLst/>
          </a:prstGeom>
        </p:spPr>
      </p:pic>
      <p:pic>
        <p:nvPicPr>
          <p:cNvPr id="25" name="Picture 24"/>
          <p:cNvPicPr>
            <a:picLocks noChangeAspect="1"/>
          </p:cNvPicPr>
          <p:nvPr/>
        </p:nvPicPr>
        <p:blipFill>
          <a:blip r:embed="rId7"/>
          <a:stretch>
            <a:fillRect/>
          </a:stretch>
        </p:blipFill>
        <p:spPr>
          <a:xfrm>
            <a:off x="463260" y="4556304"/>
            <a:ext cx="1344849" cy="998748"/>
          </a:xfrm>
          <a:prstGeom prst="rect">
            <a:avLst/>
          </a:prstGeom>
        </p:spPr>
      </p:pic>
      <p:pic>
        <p:nvPicPr>
          <p:cNvPr id="26" name="Picture 25"/>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4376636" y="4140199"/>
            <a:ext cx="924685" cy="693514"/>
          </a:xfrm>
          <a:prstGeom prst="rect">
            <a:avLst/>
          </a:prstGeom>
        </p:spPr>
      </p:pic>
      <p:pic>
        <p:nvPicPr>
          <p:cNvPr id="27" name="Picture 26"/>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7046260" y="4854813"/>
            <a:ext cx="742538" cy="990051"/>
          </a:xfrm>
          <a:prstGeom prst="rect">
            <a:avLst/>
          </a:prstGeom>
        </p:spPr>
      </p:pic>
      <p:sp>
        <p:nvSpPr>
          <p:cNvPr id="28" name="Text Box 33"/>
          <p:cNvSpPr txBox="1">
            <a:spLocks/>
          </p:cNvSpPr>
          <p:nvPr/>
        </p:nvSpPr>
        <p:spPr>
          <a:xfrm>
            <a:off x="1808109" y="2034617"/>
            <a:ext cx="1092200" cy="881380"/>
          </a:xfrm>
          <a:prstGeom prst="rect">
            <a:avLst/>
          </a:prstGeom>
          <a:noFill/>
          <a:ln>
            <a:noFill/>
          </a:ln>
          <a:effectLst/>
          <a:extLst>
            <a:ext uri="{C572A759-6A51-4108-AA02-DFA0A04FC94B}">
              <ma14:wrappingTextBoxFlag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r>
              <a:rPr lang="fr-FR" sz="1000" dirty="0">
                <a:solidFill>
                  <a:srgbClr val="FF0000"/>
                </a:solidFill>
              </a:rPr>
              <a:t>1. Transfère sa création musicale à une plateforme de musique en ligne</a:t>
            </a:r>
          </a:p>
        </p:txBody>
      </p:sp>
      <p:cxnSp>
        <p:nvCxnSpPr>
          <p:cNvPr id="29" name="Straight Arrow Connector 28"/>
          <p:cNvCxnSpPr>
            <a:cxnSpLocks noChangeShapeType="1"/>
          </p:cNvCxnSpPr>
          <p:nvPr/>
        </p:nvCxnSpPr>
        <p:spPr bwMode="auto">
          <a:xfrm>
            <a:off x="1693270" y="3068760"/>
            <a:ext cx="1010500" cy="0"/>
          </a:xfrm>
          <a:prstGeom prst="straightConnector1">
            <a:avLst/>
          </a:prstGeom>
          <a:noFill/>
          <a:ln w="25400">
            <a:solidFill>
              <a:srgbClr val="4F81BD"/>
            </a:solidFill>
            <a:round/>
            <a:headEnd/>
            <a:tailEnd type="arrow" w="med" len="me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33" name="Straight Arrow Connector 32"/>
          <p:cNvCxnSpPr>
            <a:cxnSpLocks noChangeShapeType="1"/>
          </p:cNvCxnSpPr>
          <p:nvPr/>
        </p:nvCxnSpPr>
        <p:spPr bwMode="auto">
          <a:xfrm flipH="1">
            <a:off x="1624524" y="3388642"/>
            <a:ext cx="1079246" cy="0"/>
          </a:xfrm>
          <a:prstGeom prst="straightConnector1">
            <a:avLst/>
          </a:prstGeom>
          <a:noFill/>
          <a:ln w="25400">
            <a:solidFill>
              <a:srgbClr val="C0504D"/>
            </a:solidFill>
            <a:round/>
            <a:headEnd/>
            <a:tailEnd type="arrow" w="med" len="me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34" name="Straight Arrow Connector 33"/>
          <p:cNvCxnSpPr>
            <a:cxnSpLocks noChangeShapeType="1"/>
            <a:endCxn id="5" idx="1"/>
          </p:cNvCxnSpPr>
          <p:nvPr/>
        </p:nvCxnSpPr>
        <p:spPr bwMode="auto">
          <a:xfrm>
            <a:off x="5096137" y="1659060"/>
            <a:ext cx="628323" cy="0"/>
          </a:xfrm>
          <a:prstGeom prst="straightConnector1">
            <a:avLst/>
          </a:prstGeom>
          <a:noFill/>
          <a:ln w="25400">
            <a:solidFill>
              <a:srgbClr val="4F81BD"/>
            </a:solidFill>
            <a:round/>
            <a:headEnd/>
            <a:tailEnd type="arrow" w="med" len="me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sp>
        <p:nvSpPr>
          <p:cNvPr id="35" name="Text Box 18"/>
          <p:cNvSpPr txBox="1">
            <a:spLocks/>
          </p:cNvSpPr>
          <p:nvPr/>
        </p:nvSpPr>
        <p:spPr>
          <a:xfrm>
            <a:off x="1529743" y="3579142"/>
            <a:ext cx="1174027" cy="660400"/>
          </a:xfrm>
          <a:prstGeom prst="rect">
            <a:avLst/>
          </a:prstGeom>
          <a:noFill/>
          <a:ln>
            <a:noFill/>
          </a:ln>
          <a:effectLst/>
          <a:extLst>
            <a:ext uri="{C572A759-6A51-4108-AA02-DFA0A04FC94B}">
              <ma14:wrappingTextBoxFlag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r>
              <a:rPr lang="fr-FR" sz="1000" dirty="0">
                <a:solidFill>
                  <a:srgbClr val="FF0000"/>
                </a:solidFill>
              </a:rPr>
              <a:t>4. Droits d’auteur </a:t>
            </a:r>
            <a:r>
              <a:rPr lang="fr-FR" sz="1000" dirty="0" smtClean="0">
                <a:solidFill>
                  <a:srgbClr val="FF0000"/>
                </a:solidFill>
              </a:rPr>
              <a:t>sur</a:t>
            </a:r>
            <a:br>
              <a:rPr lang="fr-FR" sz="1000" dirty="0" smtClean="0">
                <a:solidFill>
                  <a:srgbClr val="FF0000"/>
                </a:solidFill>
              </a:rPr>
            </a:br>
            <a:r>
              <a:rPr lang="fr-FR" sz="1000" dirty="0" smtClean="0">
                <a:solidFill>
                  <a:srgbClr val="FF0000"/>
                </a:solidFill>
              </a:rPr>
              <a:t>1 seul </a:t>
            </a:r>
            <a:r>
              <a:rPr lang="fr-FR" sz="1000" dirty="0">
                <a:solidFill>
                  <a:srgbClr val="FF0000"/>
                </a:solidFill>
              </a:rPr>
              <a:t>téléchargement</a:t>
            </a:r>
          </a:p>
        </p:txBody>
      </p:sp>
      <p:sp>
        <p:nvSpPr>
          <p:cNvPr id="36" name="Text Box 57"/>
          <p:cNvSpPr txBox="1">
            <a:spLocks/>
          </p:cNvSpPr>
          <p:nvPr/>
        </p:nvSpPr>
        <p:spPr>
          <a:xfrm>
            <a:off x="4610452" y="857134"/>
            <a:ext cx="991194" cy="660400"/>
          </a:xfrm>
          <a:prstGeom prst="rect">
            <a:avLst/>
          </a:prstGeom>
          <a:noFill/>
          <a:ln>
            <a:noFill/>
          </a:ln>
          <a:effectLst/>
          <a:extLst>
            <a:ext uri="{C572A759-6A51-4108-AA02-DFA0A04FC94B}">
              <ma14:wrappingTextBoxFlag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fr-FR" sz="1000" dirty="0">
                <a:solidFill>
                  <a:srgbClr val="FF0000"/>
                </a:solidFill>
                <a:effectLst/>
                <a:latin typeface="Arial"/>
                <a:ea typeface="Times New Roman"/>
              </a:rPr>
              <a:t>2. </a:t>
            </a:r>
            <a:r>
              <a:rPr lang="fr-FR" sz="1000" dirty="0" smtClean="0">
                <a:solidFill>
                  <a:srgbClr val="FF0000"/>
                </a:solidFill>
                <a:effectLst/>
                <a:latin typeface="Arial"/>
                <a:ea typeface="Times New Roman"/>
              </a:rPr>
              <a:t>Télécharge le fichier numérique</a:t>
            </a:r>
            <a:endParaRPr lang="fr-FR" sz="1000" dirty="0">
              <a:solidFill>
                <a:srgbClr val="000080"/>
              </a:solidFill>
              <a:effectLst/>
              <a:latin typeface="Arial"/>
              <a:ea typeface="Times New Roman"/>
            </a:endParaRPr>
          </a:p>
        </p:txBody>
      </p:sp>
      <p:sp>
        <p:nvSpPr>
          <p:cNvPr id="37" name="Text Box 58"/>
          <p:cNvSpPr txBox="1">
            <a:spLocks/>
          </p:cNvSpPr>
          <p:nvPr/>
        </p:nvSpPr>
        <p:spPr>
          <a:xfrm>
            <a:off x="6943788" y="2048287"/>
            <a:ext cx="889000" cy="360680"/>
          </a:xfrm>
          <a:prstGeom prst="rect">
            <a:avLst/>
          </a:prstGeom>
          <a:noFill/>
          <a:ln>
            <a:noFill/>
          </a:ln>
          <a:effectLst/>
          <a:extLst>
            <a:ext uri="{C572A759-6A51-4108-AA02-DFA0A04FC94B}">
              <ma14:wrappingTextBoxFlag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fr-FR" sz="1000" dirty="0" smtClean="0">
                <a:solidFill>
                  <a:srgbClr val="FF0000"/>
                </a:solidFill>
                <a:effectLst/>
                <a:latin typeface="Arial"/>
                <a:ea typeface="Times New Roman"/>
              </a:rPr>
              <a:t>E-mail</a:t>
            </a:r>
            <a:endParaRPr lang="fr-FR" sz="1000" dirty="0">
              <a:solidFill>
                <a:srgbClr val="000080"/>
              </a:solidFill>
              <a:effectLst/>
              <a:latin typeface="Arial"/>
              <a:ea typeface="Times New Roman"/>
            </a:endParaRPr>
          </a:p>
        </p:txBody>
      </p:sp>
      <p:cxnSp>
        <p:nvCxnSpPr>
          <p:cNvPr id="64" name="Straight Arrow Connector 63"/>
          <p:cNvCxnSpPr>
            <a:cxnSpLocks noChangeShapeType="1"/>
          </p:cNvCxnSpPr>
          <p:nvPr/>
        </p:nvCxnSpPr>
        <p:spPr bwMode="auto">
          <a:xfrm flipH="1" flipV="1">
            <a:off x="2996759" y="6341422"/>
            <a:ext cx="444500" cy="5080"/>
          </a:xfrm>
          <a:prstGeom prst="straightConnector1">
            <a:avLst/>
          </a:prstGeom>
          <a:noFill/>
          <a:ln w="25400">
            <a:solidFill>
              <a:srgbClr val="C0504D"/>
            </a:solidFill>
            <a:round/>
            <a:headEnd/>
            <a:tailEnd type="arrow" w="med" len="me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65" name="Straight Arrow Connector 64"/>
          <p:cNvCxnSpPr>
            <a:cxnSpLocks noChangeShapeType="1"/>
          </p:cNvCxnSpPr>
          <p:nvPr/>
        </p:nvCxnSpPr>
        <p:spPr bwMode="auto">
          <a:xfrm>
            <a:off x="3060259" y="6041702"/>
            <a:ext cx="419100" cy="12700"/>
          </a:xfrm>
          <a:prstGeom prst="straightConnector1">
            <a:avLst/>
          </a:prstGeom>
          <a:noFill/>
          <a:ln w="25400">
            <a:solidFill>
              <a:srgbClr val="4F81BD"/>
            </a:solidFill>
            <a:round/>
            <a:headEnd/>
            <a:tailEnd type="arrow" w="med" len="me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sp>
        <p:nvSpPr>
          <p:cNvPr id="66" name="Text Box 70"/>
          <p:cNvSpPr txBox="1">
            <a:spLocks/>
          </p:cNvSpPr>
          <p:nvPr/>
        </p:nvSpPr>
        <p:spPr>
          <a:xfrm>
            <a:off x="3580324" y="5555052"/>
            <a:ext cx="1226378" cy="1108950"/>
          </a:xfrm>
          <a:prstGeom prst="rect">
            <a:avLst/>
          </a:prstGeom>
          <a:noFill/>
          <a:ln>
            <a:noFill/>
          </a:ln>
          <a:effectLst/>
          <a:extLst>
            <a:ext uri="{C572A759-6A51-4108-AA02-DFA0A04FC94B}">
              <ma14:wrappingTextBoxFlag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fr-FR" sz="1000" dirty="0">
                <a:solidFill>
                  <a:srgbClr val="000080"/>
                </a:solidFill>
                <a:effectLst/>
                <a:latin typeface="Arial"/>
                <a:ea typeface="Times New Roman"/>
              </a:rPr>
              <a:t>Flux </a:t>
            </a:r>
            <a:r>
              <a:rPr lang="fr-FR" sz="1000" dirty="0" smtClean="0">
                <a:solidFill>
                  <a:srgbClr val="000080"/>
                </a:solidFill>
                <a:effectLst/>
                <a:latin typeface="Arial"/>
                <a:ea typeface="Times New Roman"/>
              </a:rPr>
              <a:t>numérique</a:t>
            </a:r>
          </a:p>
          <a:p>
            <a:pPr>
              <a:spcAft>
                <a:spcPts val="0"/>
              </a:spcAft>
            </a:pPr>
            <a:endParaRPr lang="fr-FR" sz="1000" dirty="0">
              <a:solidFill>
                <a:srgbClr val="000080"/>
              </a:solidFill>
              <a:latin typeface="Arial"/>
              <a:ea typeface="Times New Roman"/>
            </a:endParaRPr>
          </a:p>
          <a:p>
            <a:pPr>
              <a:spcAft>
                <a:spcPts val="0"/>
              </a:spcAft>
            </a:pPr>
            <a:r>
              <a:rPr lang="fr-FR" sz="1000" dirty="0" smtClean="0">
                <a:solidFill>
                  <a:srgbClr val="000080"/>
                </a:solidFill>
                <a:effectLst/>
                <a:latin typeface="Arial"/>
                <a:ea typeface="Times New Roman"/>
              </a:rPr>
              <a:t>Flux physique</a:t>
            </a:r>
            <a:endParaRPr lang="fr-FR" sz="1000" dirty="0">
              <a:solidFill>
                <a:srgbClr val="000080"/>
              </a:solidFill>
              <a:effectLst/>
              <a:latin typeface="Arial"/>
              <a:ea typeface="Times New Roman"/>
            </a:endParaRPr>
          </a:p>
          <a:p>
            <a:pPr>
              <a:spcAft>
                <a:spcPts val="0"/>
              </a:spcAft>
            </a:pPr>
            <a:r>
              <a:rPr lang="fr-FR" sz="1000" dirty="0">
                <a:solidFill>
                  <a:srgbClr val="000080"/>
                </a:solidFill>
                <a:effectLst/>
                <a:latin typeface="Arial"/>
                <a:ea typeface="Times New Roman"/>
              </a:rPr>
              <a:t> </a:t>
            </a:r>
          </a:p>
          <a:p>
            <a:pPr>
              <a:spcAft>
                <a:spcPts val="0"/>
              </a:spcAft>
            </a:pPr>
            <a:r>
              <a:rPr lang="fr-FR" sz="1000" dirty="0">
                <a:solidFill>
                  <a:srgbClr val="000080"/>
                </a:solidFill>
                <a:effectLst/>
                <a:latin typeface="Arial"/>
                <a:ea typeface="Times New Roman"/>
              </a:rPr>
              <a:t>Flux financier</a:t>
            </a:r>
          </a:p>
        </p:txBody>
      </p:sp>
      <p:pic>
        <p:nvPicPr>
          <p:cNvPr id="41" name="Picture 40"/>
          <p:cNvPicPr/>
          <p:nvPr/>
        </p:nvPicPr>
        <p:blipFill>
          <a:blip r:embed="rId10" cstate="print">
            <a:extLst>
              <a:ext uri="{28A0092B-C50C-407E-A947-70E740481C1C}">
                <a14:useLocalDpi xmlns:a14="http://schemas.microsoft.com/office/drawing/2010/main"/>
              </a:ext>
            </a:extLst>
          </a:blip>
          <a:srcRect/>
          <a:stretch>
            <a:fillRect/>
          </a:stretch>
        </p:blipFill>
        <p:spPr bwMode="auto">
          <a:xfrm>
            <a:off x="1358534" y="1415432"/>
            <a:ext cx="444500" cy="444500"/>
          </a:xfrm>
          <a:prstGeom prst="rect">
            <a:avLst/>
          </a:prstGeom>
          <a:noFill/>
        </p:spPr>
      </p:pic>
      <p:pic>
        <p:nvPicPr>
          <p:cNvPr id="45" name="Picture 44"/>
          <p:cNvPicPr/>
          <p:nvPr/>
        </p:nvPicPr>
        <p:blipFill>
          <a:blip r:embed="rId10" cstate="print">
            <a:extLst>
              <a:ext uri="{28A0092B-C50C-407E-A947-70E740481C1C}">
                <a14:useLocalDpi xmlns:a14="http://schemas.microsoft.com/office/drawing/2010/main"/>
              </a:ext>
            </a:extLst>
          </a:blip>
          <a:srcRect/>
          <a:stretch>
            <a:fillRect/>
          </a:stretch>
        </p:blipFill>
        <p:spPr bwMode="auto">
          <a:xfrm>
            <a:off x="4696366" y="1436810"/>
            <a:ext cx="444500" cy="444500"/>
          </a:xfrm>
          <a:prstGeom prst="rect">
            <a:avLst/>
          </a:prstGeom>
          <a:noFill/>
        </p:spPr>
      </p:pic>
      <p:pic>
        <p:nvPicPr>
          <p:cNvPr id="47" name="Picture 46"/>
          <p:cNvPicPr/>
          <p:nvPr/>
        </p:nvPicPr>
        <p:blipFill>
          <a:blip r:embed="rId10" cstate="print">
            <a:extLst>
              <a:ext uri="{28A0092B-C50C-407E-A947-70E740481C1C}">
                <a14:useLocalDpi xmlns:a14="http://schemas.microsoft.com/office/drawing/2010/main"/>
              </a:ext>
            </a:extLst>
          </a:blip>
          <a:srcRect/>
          <a:stretch>
            <a:fillRect/>
          </a:stretch>
        </p:blipFill>
        <p:spPr bwMode="auto">
          <a:xfrm>
            <a:off x="1363609" y="1397027"/>
            <a:ext cx="444500" cy="444500"/>
          </a:xfrm>
          <a:prstGeom prst="rect">
            <a:avLst/>
          </a:prstGeom>
          <a:noFill/>
        </p:spPr>
      </p:pic>
      <p:pic>
        <p:nvPicPr>
          <p:cNvPr id="50" name="Picture 49"/>
          <p:cNvPicPr/>
          <p:nvPr/>
        </p:nvPicPr>
        <p:blipFill>
          <a:blip r:embed="rId10" cstate="print">
            <a:extLst>
              <a:ext uri="{28A0092B-C50C-407E-A947-70E740481C1C}">
                <a14:useLocalDpi xmlns:a14="http://schemas.microsoft.com/office/drawing/2010/main"/>
              </a:ext>
            </a:extLst>
          </a:blip>
          <a:srcRect/>
          <a:stretch>
            <a:fillRect/>
          </a:stretch>
        </p:blipFill>
        <p:spPr bwMode="auto">
          <a:xfrm>
            <a:off x="6658140" y="1597943"/>
            <a:ext cx="444500" cy="444500"/>
          </a:xfrm>
          <a:prstGeom prst="rect">
            <a:avLst/>
          </a:prstGeom>
          <a:noFill/>
        </p:spPr>
      </p:pic>
      <p:pic>
        <p:nvPicPr>
          <p:cNvPr id="51" name="Picture 50"/>
          <p:cNvPicPr/>
          <p:nvPr/>
        </p:nvPicPr>
        <p:blipFill>
          <a:blip r:embed="rId10" cstate="print">
            <a:extLst>
              <a:ext uri="{28A0092B-C50C-407E-A947-70E740481C1C}">
                <a14:useLocalDpi xmlns:a14="http://schemas.microsoft.com/office/drawing/2010/main"/>
              </a:ext>
            </a:extLst>
          </a:blip>
          <a:srcRect/>
          <a:stretch>
            <a:fillRect/>
          </a:stretch>
        </p:blipFill>
        <p:spPr bwMode="auto">
          <a:xfrm>
            <a:off x="6764765" y="2693747"/>
            <a:ext cx="444500" cy="444500"/>
          </a:xfrm>
          <a:prstGeom prst="rect">
            <a:avLst/>
          </a:prstGeom>
          <a:noFill/>
        </p:spPr>
      </p:pic>
      <p:cxnSp>
        <p:nvCxnSpPr>
          <p:cNvPr id="52" name="Straight Arrow Connector 51"/>
          <p:cNvCxnSpPr>
            <a:cxnSpLocks noChangeShapeType="1"/>
          </p:cNvCxnSpPr>
          <p:nvPr/>
        </p:nvCxnSpPr>
        <p:spPr bwMode="auto">
          <a:xfrm>
            <a:off x="6882324" y="2042443"/>
            <a:ext cx="0" cy="352854"/>
          </a:xfrm>
          <a:prstGeom prst="straightConnector1">
            <a:avLst/>
          </a:prstGeom>
          <a:ln>
            <a:headEnd/>
            <a:tailEnd type="arrow" w="med" len="med"/>
          </a:ln>
          <a:extLst/>
        </p:spPr>
        <p:style>
          <a:lnRef idx="2">
            <a:schemeClr val="accent2"/>
          </a:lnRef>
          <a:fillRef idx="0">
            <a:schemeClr val="accent2"/>
          </a:fillRef>
          <a:effectRef idx="1">
            <a:schemeClr val="accent2"/>
          </a:effectRef>
          <a:fontRef idx="minor">
            <a:schemeClr val="tx1"/>
          </a:fontRef>
        </p:style>
      </p:cxnSp>
      <p:cxnSp>
        <p:nvCxnSpPr>
          <p:cNvPr id="53" name="Straight Arrow Connector 52"/>
          <p:cNvCxnSpPr>
            <a:cxnSpLocks noChangeShapeType="1"/>
          </p:cNvCxnSpPr>
          <p:nvPr/>
        </p:nvCxnSpPr>
        <p:spPr bwMode="auto">
          <a:xfrm>
            <a:off x="3060259" y="5735627"/>
            <a:ext cx="381000" cy="0"/>
          </a:xfrm>
          <a:prstGeom prst="straightConnector1">
            <a:avLst/>
          </a:prstGeom>
          <a:ln>
            <a:headEnd/>
            <a:tailEnd type="arrow" w="med" len="med"/>
          </a:ln>
          <a:extLst/>
        </p:spPr>
        <p:style>
          <a:lnRef idx="2">
            <a:schemeClr val="accent2"/>
          </a:lnRef>
          <a:fillRef idx="0">
            <a:schemeClr val="accent2"/>
          </a:fillRef>
          <a:effectRef idx="1">
            <a:schemeClr val="accent2"/>
          </a:effectRef>
          <a:fontRef idx="minor">
            <a:schemeClr val="tx1"/>
          </a:fontRef>
        </p:style>
      </p:cxnSp>
      <p:pic>
        <p:nvPicPr>
          <p:cNvPr id="55" name="Picture 54"/>
          <p:cNvPicPr/>
          <p:nvPr/>
        </p:nvPicPr>
        <p:blipFill>
          <a:blip r:embed="rId10" cstate="print">
            <a:extLst>
              <a:ext uri="{28A0092B-C50C-407E-A947-70E740481C1C}">
                <a14:useLocalDpi xmlns:a14="http://schemas.microsoft.com/office/drawing/2010/main"/>
              </a:ext>
            </a:extLst>
          </a:blip>
          <a:srcRect/>
          <a:stretch>
            <a:fillRect/>
          </a:stretch>
        </p:blipFill>
        <p:spPr bwMode="auto">
          <a:xfrm>
            <a:off x="6764765" y="2677121"/>
            <a:ext cx="444500" cy="444500"/>
          </a:xfrm>
          <a:prstGeom prst="rect">
            <a:avLst/>
          </a:prstGeom>
          <a:noFill/>
        </p:spPr>
      </p:pic>
      <p:sp>
        <p:nvSpPr>
          <p:cNvPr id="57" name="Text Box 130"/>
          <p:cNvSpPr txBox="1">
            <a:spLocks/>
          </p:cNvSpPr>
          <p:nvPr/>
        </p:nvSpPr>
        <p:spPr>
          <a:xfrm>
            <a:off x="5469939" y="3138247"/>
            <a:ext cx="828787" cy="660400"/>
          </a:xfrm>
          <a:prstGeom prst="rect">
            <a:avLst/>
          </a:prstGeom>
          <a:noFill/>
          <a:ln>
            <a:noFill/>
          </a:ln>
          <a:effectLst/>
          <a:extLst>
            <a:ext uri="{C572A759-6A51-4108-AA02-DFA0A04FC94B}">
              <ma14:wrappingTextBoxFlag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en-GB" sz="1000" dirty="0">
                <a:solidFill>
                  <a:srgbClr val="FF0000"/>
                </a:solidFill>
                <a:latin typeface="Arial"/>
                <a:ea typeface="Times New Roman"/>
              </a:rPr>
              <a:t>3</a:t>
            </a:r>
            <a:r>
              <a:rPr lang="en-GB" sz="1000" dirty="0" smtClean="0">
                <a:solidFill>
                  <a:srgbClr val="FF0000"/>
                </a:solidFill>
                <a:effectLst/>
                <a:latin typeface="Arial"/>
                <a:ea typeface="Times New Roman"/>
              </a:rPr>
              <a:t>. </a:t>
            </a:r>
            <a:r>
              <a:rPr lang="en-GB" sz="1000" dirty="0" err="1">
                <a:solidFill>
                  <a:srgbClr val="FF0000"/>
                </a:solidFill>
                <a:effectLst/>
                <a:latin typeface="Arial"/>
                <a:ea typeface="Times New Roman"/>
              </a:rPr>
              <a:t>Echange</a:t>
            </a:r>
            <a:r>
              <a:rPr lang="en-GB" sz="1000" dirty="0">
                <a:solidFill>
                  <a:srgbClr val="FF0000"/>
                </a:solidFill>
                <a:effectLst/>
                <a:latin typeface="Arial"/>
                <a:ea typeface="Times New Roman"/>
              </a:rPr>
              <a:t> Pair-</a:t>
            </a:r>
            <a:r>
              <a:rPr lang="en-GB" sz="1000" dirty="0" err="1">
                <a:solidFill>
                  <a:srgbClr val="FF0000"/>
                </a:solidFill>
                <a:effectLst/>
                <a:latin typeface="Arial"/>
                <a:ea typeface="Times New Roman"/>
              </a:rPr>
              <a:t>à</a:t>
            </a:r>
            <a:r>
              <a:rPr lang="en-GB" sz="1000" dirty="0">
                <a:solidFill>
                  <a:srgbClr val="FF0000"/>
                </a:solidFill>
                <a:effectLst/>
                <a:latin typeface="Arial"/>
                <a:ea typeface="Times New Roman"/>
              </a:rPr>
              <a:t>-pair (Peer-to-Peer)</a:t>
            </a:r>
            <a:endParaRPr lang="fr-FR" sz="1000" dirty="0">
              <a:solidFill>
                <a:srgbClr val="FF0000"/>
              </a:solidFill>
              <a:effectLst/>
              <a:latin typeface="Arial"/>
              <a:ea typeface="Times New Roman"/>
            </a:endParaRPr>
          </a:p>
        </p:txBody>
      </p:sp>
      <p:cxnSp>
        <p:nvCxnSpPr>
          <p:cNvPr id="59" name="Straight Arrow Connector 58"/>
          <p:cNvCxnSpPr>
            <a:cxnSpLocks noChangeShapeType="1"/>
          </p:cNvCxnSpPr>
          <p:nvPr/>
        </p:nvCxnSpPr>
        <p:spPr bwMode="auto">
          <a:xfrm>
            <a:off x="6727512" y="3140222"/>
            <a:ext cx="0" cy="658425"/>
          </a:xfrm>
          <a:prstGeom prst="straightConnector1">
            <a:avLst/>
          </a:prstGeom>
          <a:ln>
            <a:headEnd/>
            <a:tailEnd type="arrow" w="med" len="med"/>
          </a:ln>
          <a:extLst/>
        </p:spPr>
        <p:style>
          <a:lnRef idx="2">
            <a:schemeClr val="accent2"/>
          </a:lnRef>
          <a:fillRef idx="0">
            <a:schemeClr val="accent2"/>
          </a:fillRef>
          <a:effectRef idx="1">
            <a:schemeClr val="accent2"/>
          </a:effectRef>
          <a:fontRef idx="minor">
            <a:schemeClr val="tx1"/>
          </a:fontRef>
        </p:style>
      </p:cxnSp>
      <p:cxnSp>
        <p:nvCxnSpPr>
          <p:cNvPr id="62" name="Straight Arrow Connector 61"/>
          <p:cNvCxnSpPr>
            <a:cxnSpLocks noChangeShapeType="1"/>
          </p:cNvCxnSpPr>
          <p:nvPr/>
        </p:nvCxnSpPr>
        <p:spPr bwMode="auto">
          <a:xfrm>
            <a:off x="6469655" y="3138247"/>
            <a:ext cx="0" cy="1901900"/>
          </a:xfrm>
          <a:prstGeom prst="straightConnector1">
            <a:avLst/>
          </a:prstGeom>
          <a:ln>
            <a:headEnd/>
            <a:tailEnd type="arrow" w="med" len="med"/>
          </a:ln>
          <a:extLst/>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p14="http://schemas.microsoft.com/office/powerpoint/2010/main" val="7312967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37" presetClass="path" presetSubtype="0" accel="50000" decel="50000" fill="hold" nodeType="clickEffect">
                                  <p:stCondLst>
                                    <p:cond delay="0"/>
                                  </p:stCondLst>
                                  <p:childTnLst>
                                    <p:animMotion origin="layout" path="M 0.01754 0.00347 L 0.11045 0.05397 C 0.12973 0.06555 0.15891 0.07204 0.18947 0.07204 C 0.22421 0.07204 0.25199 0.06555 0.27145 0.05397 L 0.36453 0.00347 " pathEditMode="relative" rAng="0" ptsTypes="FffFF">
                                      <p:cBhvr>
                                        <p:cTn id="12" dur="2000" fill="hold"/>
                                        <p:tgtEl>
                                          <p:spTgt spid="47"/>
                                        </p:tgtEl>
                                        <p:attrNameLst>
                                          <p:attrName>ppt_x</p:attrName>
                                          <p:attrName>ppt_y</p:attrName>
                                        </p:attrNameLst>
                                      </p:cBhvr>
                                      <p:rCtr x="17350" y="3428"/>
                                    </p:animMotion>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5"/>
                                        </p:tgtEl>
                                        <p:attrNameLst>
                                          <p:attrName>style.visibility</p:attrName>
                                        </p:attrNameLst>
                                      </p:cBhvr>
                                      <p:to>
                                        <p:strVal val="visible"/>
                                      </p:to>
                                    </p:set>
                                  </p:childTnLst>
                                </p:cTn>
                              </p:par>
                              <p:par>
                                <p:cTn id="21" presetID="0" presetClass="path" presetSubtype="0" accel="50000" decel="50000" fill="hold" nodeType="withEffect">
                                  <p:stCondLst>
                                    <p:cond delay="0"/>
                                  </p:stCondLst>
                                  <p:childTnLst>
                                    <p:animMotion origin="layout" path="M 0.00937 0.00208 L 0.21516 0.022 " pathEditMode="relative" rAng="0" ptsTypes="AA">
                                      <p:cBhvr>
                                        <p:cTn id="22" dur="2000" fill="hold"/>
                                        <p:tgtEl>
                                          <p:spTgt spid="45"/>
                                        </p:tgtEl>
                                        <p:attrNameLst>
                                          <p:attrName>ppt_x</p:attrName>
                                          <p:attrName>ppt_y</p:attrName>
                                        </p:attrNameLst>
                                      </p:cBhvr>
                                      <p:rCtr x="10290" y="996"/>
                                    </p:animMotion>
                                  </p:childTnLst>
                                </p:cTn>
                              </p:par>
                              <p:par>
                                <p:cTn id="23" presetID="1" presetClass="entr" presetSubtype="0" fill="hold" nodeType="withEffect">
                                  <p:stCondLst>
                                    <p:cond delay="0"/>
                                  </p:stCondLst>
                                  <p:childTnLst>
                                    <p:set>
                                      <p:cBhvr>
                                        <p:cTn id="24" dur="1" fill="hold">
                                          <p:stCondLst>
                                            <p:cond delay="0"/>
                                          </p:stCondLst>
                                        </p:cTn>
                                        <p:tgtEl>
                                          <p:spTgt spid="3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7"/>
                                        </p:tgtEl>
                                        <p:attrNameLst>
                                          <p:attrName>style.visibility</p:attrName>
                                        </p:attrNameLst>
                                      </p:cBhvr>
                                      <p:to>
                                        <p:strVal val="visible"/>
                                      </p:to>
                                    </p:set>
                                  </p:childTnLst>
                                </p:cTn>
                              </p:par>
                              <p:par>
                                <p:cTn id="29" presetID="18" presetClass="entr" presetSubtype="12" fill="hold" nodeType="withEffect">
                                  <p:stCondLst>
                                    <p:cond delay="0"/>
                                  </p:stCondLst>
                                  <p:childTnLst>
                                    <p:set>
                                      <p:cBhvr>
                                        <p:cTn id="30" dur="1" fill="hold">
                                          <p:stCondLst>
                                            <p:cond delay="0"/>
                                          </p:stCondLst>
                                        </p:cTn>
                                        <p:tgtEl>
                                          <p:spTgt spid="52"/>
                                        </p:tgtEl>
                                        <p:attrNameLst>
                                          <p:attrName>style.visibility</p:attrName>
                                        </p:attrNameLst>
                                      </p:cBhvr>
                                      <p:to>
                                        <p:strVal val="visible"/>
                                      </p:to>
                                    </p:set>
                                    <p:animEffect transition="in" filter="strips(downLeft)">
                                      <p:cBhvr>
                                        <p:cTn id="31" dur="500"/>
                                        <p:tgtEl>
                                          <p:spTgt spid="52"/>
                                        </p:tgtEl>
                                      </p:cBhvr>
                                    </p:animEffect>
                                  </p:childTnLst>
                                </p:cTn>
                              </p:par>
                              <p:par>
                                <p:cTn id="32" presetID="1" presetClass="entr" presetSubtype="0" fill="hold" nodeType="withEffect">
                                  <p:stCondLst>
                                    <p:cond delay="0"/>
                                  </p:stCondLst>
                                  <p:childTnLst>
                                    <p:set>
                                      <p:cBhvr>
                                        <p:cTn id="33" dur="1" fill="hold">
                                          <p:stCondLst>
                                            <p:cond delay="0"/>
                                          </p:stCondLst>
                                        </p:cTn>
                                        <p:tgtEl>
                                          <p:spTgt spid="50"/>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0" presetClass="path" presetSubtype="0" accel="50000" decel="50000" fill="hold" nodeType="clickEffect">
                                  <p:stCondLst>
                                    <p:cond delay="0"/>
                                  </p:stCondLst>
                                  <p:childTnLst>
                                    <p:animMotion origin="layout" path="M 1.66377E-6 -3.76882E-6 L 0.00851 0.15961 " pathEditMode="relative" rAng="0" ptsTypes="AA">
                                      <p:cBhvr>
                                        <p:cTn id="37" dur="2000" fill="hold"/>
                                        <p:tgtEl>
                                          <p:spTgt spid="50"/>
                                        </p:tgtEl>
                                        <p:attrNameLst>
                                          <p:attrName>ppt_x</p:attrName>
                                          <p:attrName>ppt_y</p:attrName>
                                        </p:attrNameLst>
                                      </p:cBhvr>
                                      <p:rCtr x="417" y="7968"/>
                                    </p:animMotion>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grpId="0" nodeType="clickEffect">
                                  <p:stCondLst>
                                    <p:cond delay="0"/>
                                  </p:stCondLst>
                                  <p:childTnLst>
                                    <p:set>
                                      <p:cBhvr>
                                        <p:cTn id="41" dur="1" fill="hold">
                                          <p:stCondLst>
                                            <p:cond delay="0"/>
                                          </p:stCondLst>
                                        </p:cTn>
                                        <p:tgtEl>
                                          <p:spTgt spid="57"/>
                                        </p:tgtEl>
                                        <p:attrNameLst>
                                          <p:attrName>style.visibility</p:attrName>
                                        </p:attrNameLst>
                                      </p:cBhvr>
                                      <p:to>
                                        <p:strVal val="visible"/>
                                      </p:to>
                                    </p:set>
                                  </p:childTnLst>
                                </p:cTn>
                              </p:par>
                              <p:par>
                                <p:cTn id="42" presetID="1" presetClass="entr" presetSubtype="0" fill="hold" nodeType="withEffect">
                                  <p:stCondLst>
                                    <p:cond delay="0"/>
                                  </p:stCondLst>
                                  <p:childTnLst>
                                    <p:set>
                                      <p:cBhvr>
                                        <p:cTn id="43" dur="1" fill="hold">
                                          <p:stCondLst>
                                            <p:cond delay="0"/>
                                          </p:stCondLst>
                                        </p:cTn>
                                        <p:tgtEl>
                                          <p:spTgt spid="55"/>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nodeType="clickEffect">
                                  <p:stCondLst>
                                    <p:cond delay="0"/>
                                  </p:stCondLst>
                                  <p:childTnLst>
                                    <p:set>
                                      <p:cBhvr>
                                        <p:cTn id="47" dur="1" fill="hold">
                                          <p:stCondLst>
                                            <p:cond delay="0"/>
                                          </p:stCondLst>
                                        </p:cTn>
                                        <p:tgtEl>
                                          <p:spTgt spid="50"/>
                                        </p:tgtEl>
                                        <p:attrNameLst>
                                          <p:attrName>style.visibility</p:attrName>
                                        </p:attrNameLst>
                                      </p:cBhvr>
                                      <p:to>
                                        <p:strVal val="visible"/>
                                      </p:to>
                                    </p:se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nodeType="clickEffect">
                                  <p:stCondLst>
                                    <p:cond delay="0"/>
                                  </p:stCondLst>
                                  <p:childTnLst>
                                    <p:set>
                                      <p:cBhvr>
                                        <p:cTn id="51" dur="1" fill="hold">
                                          <p:stCondLst>
                                            <p:cond delay="0"/>
                                          </p:stCondLst>
                                        </p:cTn>
                                        <p:tgtEl>
                                          <p:spTgt spid="55"/>
                                        </p:tgtEl>
                                        <p:attrNameLst>
                                          <p:attrName>style.visibility</p:attrName>
                                        </p:attrNameLst>
                                      </p:cBhvr>
                                      <p:to>
                                        <p:strVal val="visible"/>
                                      </p:to>
                                    </p:set>
                                  </p:childTnLst>
                                </p:cTn>
                              </p:par>
                              <p:par>
                                <p:cTn id="52" presetID="1" presetClass="entr" presetSubtype="0" fill="hold" nodeType="withEffect">
                                  <p:stCondLst>
                                    <p:cond delay="0"/>
                                  </p:stCondLst>
                                  <p:childTnLst>
                                    <p:set>
                                      <p:cBhvr>
                                        <p:cTn id="53" dur="1" fill="hold">
                                          <p:stCondLst>
                                            <p:cond delay="0"/>
                                          </p:stCondLst>
                                        </p:cTn>
                                        <p:tgtEl>
                                          <p:spTgt spid="51"/>
                                        </p:tgtEl>
                                        <p:attrNameLst>
                                          <p:attrName>style.visibility</p:attrName>
                                        </p:attrNameLst>
                                      </p:cBhvr>
                                      <p:to>
                                        <p:strVal val="visible"/>
                                      </p:to>
                                    </p:set>
                                  </p:childTnLst>
                                </p:cTn>
                              </p:par>
                              <p:par>
                                <p:cTn id="54" presetID="0" presetClass="path" presetSubtype="0" accel="50000" decel="50000" fill="hold" nodeType="withEffect">
                                  <p:stCondLst>
                                    <p:cond delay="0"/>
                                  </p:stCondLst>
                                  <p:childTnLst>
                                    <p:animMotion origin="layout" path="M -0.00313 -0.00047 L 0.01163 0.18888 " pathEditMode="relative" rAng="0" ptsTypes="AA">
                                      <p:cBhvr>
                                        <p:cTn id="55" dur="2000" fill="hold"/>
                                        <p:tgtEl>
                                          <p:spTgt spid="55"/>
                                        </p:tgtEl>
                                        <p:attrNameLst>
                                          <p:attrName>ppt_x</p:attrName>
                                          <p:attrName>ppt_y</p:attrName>
                                        </p:attrNameLst>
                                      </p:cBhvr>
                                      <p:rCtr x="729" y="9468"/>
                                    </p:animMotion>
                                  </p:childTnLst>
                                </p:cTn>
                              </p:par>
                              <p:par>
                                <p:cTn id="56" presetID="18" presetClass="entr" presetSubtype="12" fill="hold" nodeType="withEffect">
                                  <p:stCondLst>
                                    <p:cond delay="0"/>
                                  </p:stCondLst>
                                  <p:childTnLst>
                                    <p:set>
                                      <p:cBhvr>
                                        <p:cTn id="57" dur="1" fill="hold">
                                          <p:stCondLst>
                                            <p:cond delay="0"/>
                                          </p:stCondLst>
                                        </p:cTn>
                                        <p:tgtEl>
                                          <p:spTgt spid="59"/>
                                        </p:tgtEl>
                                        <p:attrNameLst>
                                          <p:attrName>style.visibility</p:attrName>
                                        </p:attrNameLst>
                                      </p:cBhvr>
                                      <p:to>
                                        <p:strVal val="visible"/>
                                      </p:to>
                                    </p:set>
                                    <p:animEffect transition="in" filter="strips(downLeft)">
                                      <p:cBhvr>
                                        <p:cTn id="58" dur="500"/>
                                        <p:tgtEl>
                                          <p:spTgt spid="59"/>
                                        </p:tgtEl>
                                      </p:cBhvr>
                                    </p:animEffect>
                                  </p:childTnLst>
                                </p:cTn>
                              </p:par>
                              <p:par>
                                <p:cTn id="59" presetID="18" presetClass="entr" presetSubtype="12" fill="hold" nodeType="withEffect">
                                  <p:stCondLst>
                                    <p:cond delay="0"/>
                                  </p:stCondLst>
                                  <p:childTnLst>
                                    <p:set>
                                      <p:cBhvr>
                                        <p:cTn id="60" dur="1" fill="hold">
                                          <p:stCondLst>
                                            <p:cond delay="0"/>
                                          </p:stCondLst>
                                        </p:cTn>
                                        <p:tgtEl>
                                          <p:spTgt spid="62"/>
                                        </p:tgtEl>
                                        <p:attrNameLst>
                                          <p:attrName>style.visibility</p:attrName>
                                        </p:attrNameLst>
                                      </p:cBhvr>
                                      <p:to>
                                        <p:strVal val="visible"/>
                                      </p:to>
                                    </p:set>
                                    <p:animEffect transition="in" filter="strips(downLeft)">
                                      <p:cBhvr>
                                        <p:cTn id="61" dur="500"/>
                                        <p:tgtEl>
                                          <p:spTgt spid="62"/>
                                        </p:tgtEl>
                                      </p:cBhvr>
                                    </p:animEffect>
                                  </p:childTnLst>
                                </p:cTn>
                              </p:par>
                              <p:par>
                                <p:cTn id="62" presetID="0" presetClass="path" presetSubtype="0" accel="50000" decel="50000" fill="hold" nodeType="withEffect">
                                  <p:stCondLst>
                                    <p:cond delay="0"/>
                                  </p:stCondLst>
                                  <p:childTnLst>
                                    <p:animMotion origin="layout" path="M 7.5E-6 -1.48148E-6 L 0.03021 0.32662 " pathEditMode="relative" ptsTypes="AA">
                                      <p:cBhvr>
                                        <p:cTn id="63" dur="2000" fill="hold"/>
                                        <p:tgtEl>
                                          <p:spTgt spid="51"/>
                                        </p:tgtEl>
                                        <p:attrNameLst>
                                          <p:attrName>ppt_x</p:attrName>
                                          <p:attrName>ppt_y</p:attrName>
                                        </p:attrNameLst>
                                      </p:cBhvr>
                                    </p:animMotion>
                                  </p:childTnLst>
                                </p:cTn>
                              </p:par>
                            </p:childTnLst>
                          </p:cTn>
                        </p:par>
                      </p:childTnLst>
                    </p:cTn>
                  </p:par>
                  <p:par>
                    <p:cTn id="64" fill="hold">
                      <p:stCondLst>
                        <p:cond delay="indefinite"/>
                      </p:stCondLst>
                      <p:childTnLst>
                        <p:par>
                          <p:cTn id="65" fill="hold">
                            <p:stCondLst>
                              <p:cond delay="0"/>
                            </p:stCondLst>
                            <p:childTnLst>
                              <p:par>
                                <p:cTn id="66" presetID="1" presetClass="entr" presetSubtype="0" fill="hold" nodeType="clickEffect">
                                  <p:stCondLst>
                                    <p:cond delay="0"/>
                                  </p:stCondLst>
                                  <p:childTnLst>
                                    <p:set>
                                      <p:cBhvr>
                                        <p:cTn id="67" dur="1" fill="hold">
                                          <p:stCondLst>
                                            <p:cond delay="0"/>
                                          </p:stCondLst>
                                        </p:cTn>
                                        <p:tgtEl>
                                          <p:spTgt spid="33"/>
                                        </p:tgtEl>
                                        <p:attrNameLst>
                                          <p:attrName>style.visibility</p:attrName>
                                        </p:attrNameLst>
                                      </p:cBhvr>
                                      <p:to>
                                        <p:strVal val="visible"/>
                                      </p:to>
                                    </p:set>
                                  </p:childTnLst>
                                </p:cTn>
                              </p:par>
                              <p:par>
                                <p:cTn id="68" presetID="1" presetClass="entr" presetSubtype="0" fill="hold" grpId="0" nodeType="withEffect">
                                  <p:stCondLst>
                                    <p:cond delay="0"/>
                                  </p:stCondLst>
                                  <p:childTnLst>
                                    <p:set>
                                      <p:cBhvr>
                                        <p:cTn id="69"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35" grpId="0"/>
      <p:bldP spid="36" grpId="0"/>
      <p:bldP spid="37" grpId="0"/>
      <p:bldP spid="5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half" idx="2"/>
          </p:nvPr>
        </p:nvSpPr>
        <p:spPr/>
        <p:txBody>
          <a:bodyPr/>
          <a:lstStyle/>
          <a:p>
            <a:r>
              <a:rPr lang="en-US" dirty="0" smtClean="0"/>
              <a:t>Pour </a:t>
            </a:r>
            <a:r>
              <a:rPr lang="en-US" dirty="0" err="1" smtClean="0"/>
              <a:t>ou</a:t>
            </a:r>
            <a:r>
              <a:rPr lang="en-US" dirty="0" smtClean="0"/>
              <a:t> </a:t>
            </a:r>
            <a:r>
              <a:rPr lang="en-US" dirty="0" err="1" smtClean="0"/>
              <a:t>contre</a:t>
            </a:r>
            <a:r>
              <a:rPr lang="en-US" dirty="0" smtClean="0"/>
              <a:t> la </a:t>
            </a:r>
            <a:r>
              <a:rPr lang="en-US" dirty="0" err="1" smtClean="0"/>
              <a:t>liberté</a:t>
            </a:r>
            <a:r>
              <a:rPr lang="en-US" dirty="0" smtClean="0"/>
              <a:t> de </a:t>
            </a:r>
            <a:r>
              <a:rPr lang="en-US" dirty="0" err="1" smtClean="0"/>
              <a:t>téléchargement</a:t>
            </a:r>
            <a:r>
              <a:rPr lang="en-US" dirty="0" smtClean="0"/>
              <a:t>…</a:t>
            </a:r>
          </a:p>
          <a:p>
            <a:endParaRPr lang="en-US" dirty="0"/>
          </a:p>
          <a:p>
            <a:r>
              <a:rPr lang="en-US" dirty="0" err="1" smtClean="0"/>
              <a:t>Développement</a:t>
            </a:r>
            <a:r>
              <a:rPr lang="en-US" dirty="0" smtClean="0"/>
              <a:t> </a:t>
            </a:r>
            <a:r>
              <a:rPr lang="en-US" dirty="0" err="1" smtClean="0"/>
              <a:t>d’une</a:t>
            </a:r>
            <a:r>
              <a:rPr lang="en-US" dirty="0" smtClean="0"/>
              <a:t> argumentation</a:t>
            </a:r>
            <a:endParaRPr lang="en-US" dirty="0"/>
          </a:p>
        </p:txBody>
      </p:sp>
      <p:sp>
        <p:nvSpPr>
          <p:cNvPr id="5" name="Title 4"/>
          <p:cNvSpPr>
            <a:spLocks noGrp="1"/>
          </p:cNvSpPr>
          <p:nvPr>
            <p:ph type="title"/>
          </p:nvPr>
        </p:nvSpPr>
        <p:spPr/>
        <p:txBody>
          <a:bodyPr/>
          <a:lstStyle/>
          <a:p>
            <a:r>
              <a:rPr lang="en-US" dirty="0" err="1" smtClean="0"/>
              <a:t>Partie</a:t>
            </a:r>
            <a:r>
              <a:rPr lang="en-US" dirty="0" smtClean="0"/>
              <a:t> 3.</a:t>
            </a:r>
            <a:endParaRPr lang="en-US" dirty="0"/>
          </a:p>
        </p:txBody>
      </p:sp>
      <p:pic>
        <p:nvPicPr>
          <p:cNvPr id="6" name="Picture 5"/>
          <p:cNvPicPr>
            <a:picLocks noChangeAspect="1"/>
          </p:cNvPicPr>
          <p:nvPr/>
        </p:nvPicPr>
        <p:blipFill>
          <a:blip r:embed="rId2" cstate="screen">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a:ext>
            </a:extLst>
          </a:blip>
          <a:stretch>
            <a:fillRect/>
          </a:stretch>
        </p:blipFill>
        <p:spPr>
          <a:xfrm>
            <a:off x="4298663" y="1892300"/>
            <a:ext cx="4203665" cy="2887133"/>
          </a:xfrm>
          <a:prstGeom prst="rect">
            <a:avLst/>
          </a:prstGeom>
        </p:spPr>
      </p:pic>
    </p:spTree>
    <p:extLst>
      <p:ext uri="{BB962C8B-B14F-4D97-AF65-F5344CB8AC3E}">
        <p14:creationId xmlns:p14="http://schemas.microsoft.com/office/powerpoint/2010/main" val="2843508030"/>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err="1" smtClean="0"/>
              <a:t>Préparer</a:t>
            </a:r>
            <a:r>
              <a:rPr lang="en-US" sz="2800" dirty="0" smtClean="0"/>
              <a:t> </a:t>
            </a:r>
            <a:r>
              <a:rPr lang="en-US" sz="2800" dirty="0" err="1" smtClean="0"/>
              <a:t>une</a:t>
            </a:r>
            <a:r>
              <a:rPr lang="en-US" sz="2800" dirty="0" smtClean="0"/>
              <a:t> argumentation</a:t>
            </a:r>
            <a:endParaRPr lang="en-US" sz="2800" dirty="0"/>
          </a:p>
        </p:txBody>
      </p:sp>
      <p:sp>
        <p:nvSpPr>
          <p:cNvPr id="3" name="Content Placeholder 2"/>
          <p:cNvSpPr>
            <a:spLocks noGrp="1"/>
          </p:cNvSpPr>
          <p:nvPr>
            <p:ph idx="1"/>
          </p:nvPr>
        </p:nvSpPr>
        <p:spPr/>
        <p:txBody>
          <a:bodyPr>
            <a:normAutofit/>
          </a:bodyPr>
          <a:lstStyle/>
          <a:p>
            <a:pPr marL="0" indent="0">
              <a:buNone/>
            </a:pPr>
            <a:r>
              <a:rPr lang="fr-FR" dirty="0"/>
              <a:t>Notre homme envisage d’engager les meilleurs avocats de la planète</a:t>
            </a:r>
            <a:r>
              <a:rPr lang="fr-FR" dirty="0" smtClean="0"/>
              <a:t>…</a:t>
            </a:r>
            <a:endParaRPr lang="fr-FR" dirty="0"/>
          </a:p>
          <a:p>
            <a:endParaRPr lang="fr-FR" dirty="0"/>
          </a:p>
          <a:p>
            <a:r>
              <a:rPr lang="fr-FR" b="1" dirty="0"/>
              <a:t>Il vous demande de préparer sa défense en réunissant des éléments à décharge et en anticipant les éléments à charge qui risquent d’être développés par l’accusation.</a:t>
            </a:r>
            <a:endParaRPr lang="fr-FR" dirty="0"/>
          </a:p>
          <a:p>
            <a:pPr lvl="0"/>
            <a:endParaRPr lang="fr-FR" dirty="0"/>
          </a:p>
          <a:p>
            <a:pPr marL="0" lvl="0" indent="0">
              <a:buNone/>
            </a:pPr>
            <a:r>
              <a:rPr lang="fr-FR" dirty="0" smtClean="0"/>
              <a:t> </a:t>
            </a:r>
            <a:endParaRPr lang="fr-FR" dirty="0"/>
          </a:p>
          <a:p>
            <a:endParaRPr lang="en-US" dirty="0"/>
          </a:p>
        </p:txBody>
      </p:sp>
    </p:spTree>
    <p:extLst>
      <p:ext uri="{BB962C8B-B14F-4D97-AF65-F5344CB8AC3E}">
        <p14:creationId xmlns:p14="http://schemas.microsoft.com/office/powerpoint/2010/main" val="4119564490"/>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503767" y="254000"/>
            <a:ext cx="4102100" cy="2379910"/>
          </a:xfrm>
          <a:prstGeom prst="rect">
            <a:avLst/>
          </a:prstGeom>
          <a:ln>
            <a:solidFill>
              <a:schemeClr val="tx1"/>
            </a:solidFill>
          </a:ln>
          <a:effectLst>
            <a:outerShdw blurRad="50800" dist="139700" dir="2700000" algn="tl" rotWithShape="0">
              <a:srgbClr val="000000">
                <a:alpha val="43000"/>
              </a:srgbClr>
            </a:outerShdw>
          </a:effectLst>
        </p:spPr>
      </p:pic>
      <p:pic>
        <p:nvPicPr>
          <p:cNvPr id="3" name="Picture 2"/>
          <p:cNvPicPr>
            <a:picLocks noChangeAspect="1"/>
          </p:cNvPicPr>
          <p:nvPr/>
        </p:nvPicPr>
        <p:blipFill>
          <a:blip r:embed="rId3"/>
          <a:stretch>
            <a:fillRect/>
          </a:stretch>
        </p:blipFill>
        <p:spPr>
          <a:xfrm>
            <a:off x="2946400" y="583541"/>
            <a:ext cx="4610100" cy="2913191"/>
          </a:xfrm>
          <a:prstGeom prst="rect">
            <a:avLst/>
          </a:prstGeom>
          <a:ln>
            <a:solidFill>
              <a:schemeClr val="tx1"/>
            </a:solidFill>
          </a:ln>
          <a:effectLst>
            <a:outerShdw blurRad="50800" dist="139700" dir="2700000" algn="tl" rotWithShape="0">
              <a:srgbClr val="000000">
                <a:alpha val="43000"/>
              </a:srgbClr>
            </a:outerShdw>
          </a:effectLst>
        </p:spPr>
      </p:pic>
      <p:pic>
        <p:nvPicPr>
          <p:cNvPr id="4" name="Picture 3"/>
          <p:cNvPicPr>
            <a:picLocks noChangeAspect="1"/>
          </p:cNvPicPr>
          <p:nvPr/>
        </p:nvPicPr>
        <p:blipFill>
          <a:blip r:embed="rId4"/>
          <a:stretch>
            <a:fillRect/>
          </a:stretch>
        </p:blipFill>
        <p:spPr>
          <a:xfrm>
            <a:off x="735939" y="1266318"/>
            <a:ext cx="4108666" cy="3229481"/>
          </a:xfrm>
          <a:prstGeom prst="rect">
            <a:avLst/>
          </a:prstGeom>
          <a:ln>
            <a:solidFill>
              <a:schemeClr val="tx1"/>
            </a:solidFill>
          </a:ln>
          <a:effectLst>
            <a:outerShdw blurRad="50800" dist="139700" dir="2700000" algn="tl" rotWithShape="0">
              <a:srgbClr val="000000">
                <a:alpha val="43000"/>
              </a:srgbClr>
            </a:outerShdw>
          </a:effectLst>
        </p:spPr>
      </p:pic>
      <p:pic>
        <p:nvPicPr>
          <p:cNvPr id="5" name="Picture 4"/>
          <p:cNvPicPr>
            <a:picLocks noChangeAspect="1"/>
          </p:cNvPicPr>
          <p:nvPr/>
        </p:nvPicPr>
        <p:blipFill>
          <a:blip r:embed="rId5"/>
          <a:stretch>
            <a:fillRect/>
          </a:stretch>
        </p:blipFill>
        <p:spPr>
          <a:xfrm>
            <a:off x="4016115" y="1847848"/>
            <a:ext cx="4437852" cy="3297767"/>
          </a:xfrm>
          <a:prstGeom prst="rect">
            <a:avLst/>
          </a:prstGeom>
          <a:ln>
            <a:solidFill>
              <a:schemeClr val="tx1"/>
            </a:solidFill>
          </a:ln>
          <a:effectLst>
            <a:outerShdw blurRad="50800" dist="139700" dir="2700000" algn="tl" rotWithShape="0">
              <a:srgbClr val="000000">
                <a:alpha val="43000"/>
              </a:srgbClr>
            </a:outerShdw>
          </a:effectLst>
        </p:spPr>
      </p:pic>
      <p:pic>
        <p:nvPicPr>
          <p:cNvPr id="6" name="Picture 5"/>
          <p:cNvPicPr>
            <a:picLocks noChangeAspect="1"/>
          </p:cNvPicPr>
          <p:nvPr/>
        </p:nvPicPr>
        <p:blipFill>
          <a:blip r:embed="rId6"/>
          <a:stretch>
            <a:fillRect/>
          </a:stretch>
        </p:blipFill>
        <p:spPr>
          <a:xfrm>
            <a:off x="2082798" y="2878666"/>
            <a:ext cx="4699577" cy="3436565"/>
          </a:xfrm>
          <a:prstGeom prst="rect">
            <a:avLst/>
          </a:prstGeom>
          <a:ln>
            <a:solidFill>
              <a:schemeClr val="tx1"/>
            </a:solidFill>
          </a:ln>
          <a:effectLst>
            <a:outerShdw blurRad="50800" dist="139700" dir="2700000" algn="tl" rotWithShape="0">
              <a:srgbClr val="000000">
                <a:alpha val="43000"/>
              </a:srgbClr>
            </a:outerShdw>
          </a:effectLst>
        </p:spPr>
      </p:pic>
    </p:spTree>
    <p:extLst>
      <p:ext uri="{BB962C8B-B14F-4D97-AF65-F5344CB8AC3E}">
        <p14:creationId xmlns:p14="http://schemas.microsoft.com/office/powerpoint/2010/main" val="33667094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ppt_x"/>
                                          </p:val>
                                        </p:tav>
                                        <p:tav tm="100000">
                                          <p:val>
                                            <p:strVal val="#ppt_x"/>
                                          </p:val>
                                        </p:tav>
                                      </p:tavLst>
                                    </p:anim>
                                    <p:anim calcmode="lin" valueType="num">
                                      <p:cBhvr additive="base">
                                        <p:cTn id="2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half" idx="2"/>
          </p:nvPr>
        </p:nvSpPr>
        <p:spPr/>
        <p:txBody>
          <a:bodyPr/>
          <a:lstStyle/>
          <a:p>
            <a:r>
              <a:rPr lang="fr-FR" dirty="0" smtClean="0"/>
              <a:t>Saisir les opportunités de l’économie numérique en toute légalité</a:t>
            </a:r>
            <a:endParaRPr lang="en-US" dirty="0" smtClean="0"/>
          </a:p>
          <a:p>
            <a:endParaRPr lang="en-US" dirty="0"/>
          </a:p>
          <a:p>
            <a:r>
              <a:rPr lang="en-US" dirty="0" err="1" smtClean="0"/>
              <a:t>Découverte</a:t>
            </a:r>
            <a:r>
              <a:rPr lang="en-US" dirty="0" smtClean="0"/>
              <a:t> </a:t>
            </a:r>
            <a:r>
              <a:rPr lang="en-US" dirty="0" err="1" smtClean="0"/>
              <a:t>dialoguée</a:t>
            </a:r>
            <a:endParaRPr lang="en-US" dirty="0"/>
          </a:p>
        </p:txBody>
      </p:sp>
      <p:sp>
        <p:nvSpPr>
          <p:cNvPr id="5" name="Title 4"/>
          <p:cNvSpPr>
            <a:spLocks noGrp="1"/>
          </p:cNvSpPr>
          <p:nvPr>
            <p:ph type="title"/>
          </p:nvPr>
        </p:nvSpPr>
        <p:spPr/>
        <p:txBody>
          <a:bodyPr/>
          <a:lstStyle/>
          <a:p>
            <a:r>
              <a:rPr lang="en-US" dirty="0" err="1" smtClean="0"/>
              <a:t>Partie</a:t>
            </a:r>
            <a:r>
              <a:rPr lang="en-US" dirty="0" smtClean="0"/>
              <a:t> 4.</a:t>
            </a:r>
            <a:endParaRPr lang="en-US" dirty="0"/>
          </a:p>
        </p:txBody>
      </p:sp>
      <p:pic>
        <p:nvPicPr>
          <p:cNvPr id="2" name="Picture 1"/>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4411133" y="2140744"/>
            <a:ext cx="4351867" cy="3047412"/>
          </a:xfrm>
          <a:prstGeom prst="rect">
            <a:avLst/>
          </a:prstGeom>
        </p:spPr>
      </p:pic>
    </p:spTree>
    <p:extLst>
      <p:ext uri="{BB962C8B-B14F-4D97-AF65-F5344CB8AC3E}">
        <p14:creationId xmlns:p14="http://schemas.microsoft.com/office/powerpoint/2010/main" val="397994591"/>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Réflexion</a:t>
            </a:r>
            <a:r>
              <a:rPr lang="en-US" dirty="0" smtClean="0"/>
              <a:t> </a:t>
            </a:r>
            <a:r>
              <a:rPr lang="en-US" dirty="0" err="1" smtClean="0"/>
              <a:t>didactique</a:t>
            </a:r>
            <a:r>
              <a:rPr lang="en-US" dirty="0" smtClean="0"/>
              <a:t> et </a:t>
            </a:r>
            <a:r>
              <a:rPr lang="en-US" dirty="0" err="1" smtClean="0"/>
              <a:t>pédagogique</a:t>
            </a:r>
            <a:endParaRPr lang="en-US" dirty="0"/>
          </a:p>
        </p:txBody>
      </p:sp>
      <p:sp>
        <p:nvSpPr>
          <p:cNvPr id="4" name="Text Placeholder 3"/>
          <p:cNvSpPr>
            <a:spLocks noGrp="1"/>
          </p:cNvSpPr>
          <p:nvPr>
            <p:ph type="body" idx="1"/>
          </p:nvPr>
        </p:nvSpPr>
        <p:spPr/>
        <p:txBody>
          <a:bodyPr/>
          <a:lstStyle/>
          <a:p>
            <a:r>
              <a:rPr lang="en-US" dirty="0" err="1" smtClean="0"/>
              <a:t>Questionnement</a:t>
            </a:r>
            <a:r>
              <a:rPr lang="en-US" dirty="0" smtClean="0"/>
              <a:t> </a:t>
            </a:r>
            <a:r>
              <a:rPr lang="en-US" dirty="0" err="1" smtClean="0"/>
              <a:t>préalable</a:t>
            </a:r>
            <a:endParaRPr lang="en-US" dirty="0"/>
          </a:p>
        </p:txBody>
      </p:sp>
    </p:spTree>
    <p:extLst>
      <p:ext uri="{BB962C8B-B14F-4D97-AF65-F5344CB8AC3E}">
        <p14:creationId xmlns:p14="http://schemas.microsoft.com/office/powerpoint/2010/main" val="2354085892"/>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53000" y="1024467"/>
            <a:ext cx="3108960" cy="2226205"/>
          </a:xfrm>
        </p:spPr>
        <p:txBody>
          <a:bodyPr>
            <a:normAutofit/>
          </a:bodyPr>
          <a:lstStyle/>
          <a:p>
            <a:r>
              <a:rPr lang="en-US" sz="1800" dirty="0" err="1" smtClean="0"/>
              <a:t>L’économie</a:t>
            </a:r>
            <a:r>
              <a:rPr lang="en-US" sz="1800" dirty="0" smtClean="0"/>
              <a:t> </a:t>
            </a:r>
            <a:r>
              <a:rPr lang="en-US" sz="1800" dirty="0" err="1" smtClean="0"/>
              <a:t>numérique</a:t>
            </a:r>
            <a:r>
              <a:rPr lang="en-US" sz="1800" dirty="0" smtClean="0"/>
              <a:t> </a:t>
            </a:r>
            <a:r>
              <a:rPr lang="en-US" sz="1800" dirty="0" err="1" smtClean="0"/>
              <a:t>crée</a:t>
            </a:r>
            <a:r>
              <a:rPr lang="en-US" sz="1800" dirty="0" smtClean="0"/>
              <a:t> des </a:t>
            </a:r>
            <a:r>
              <a:rPr lang="en-US" sz="1800" dirty="0" err="1" smtClean="0"/>
              <a:t>opportunités</a:t>
            </a:r>
            <a:r>
              <a:rPr lang="en-US" sz="1800" dirty="0" smtClean="0"/>
              <a:t> </a:t>
            </a:r>
            <a:r>
              <a:rPr lang="en-US" sz="1800" dirty="0"/>
              <a:t>pour les </a:t>
            </a:r>
            <a:r>
              <a:rPr lang="en-US" sz="1800" dirty="0" err="1" smtClean="0"/>
              <a:t>utilisateurs</a:t>
            </a:r>
            <a:r>
              <a:rPr lang="en-US" sz="1800" dirty="0" smtClean="0"/>
              <a:t> </a:t>
            </a:r>
            <a:r>
              <a:rPr lang="en-US" sz="1800" dirty="0" err="1" smtClean="0"/>
              <a:t>mais</a:t>
            </a:r>
            <a:r>
              <a:rPr lang="en-US" sz="1800" dirty="0" smtClean="0"/>
              <a:t> </a:t>
            </a:r>
            <a:r>
              <a:rPr lang="en-US" sz="1800" dirty="0" err="1" smtClean="0"/>
              <a:t>aussi</a:t>
            </a:r>
            <a:r>
              <a:rPr lang="en-US" sz="1800" dirty="0" smtClean="0"/>
              <a:t> et </a:t>
            </a:r>
            <a:r>
              <a:rPr lang="en-US" sz="1800" dirty="0" err="1" smtClean="0"/>
              <a:t>surtout</a:t>
            </a:r>
            <a:r>
              <a:rPr lang="en-US" sz="1800" dirty="0" smtClean="0"/>
              <a:t> et les </a:t>
            </a:r>
            <a:r>
              <a:rPr lang="en-US" sz="1800" dirty="0" err="1" smtClean="0"/>
              <a:t>entreprises</a:t>
            </a:r>
            <a:r>
              <a:rPr lang="en-US" sz="1800" dirty="0" smtClean="0"/>
              <a:t>  </a:t>
            </a:r>
            <a:endParaRPr lang="en-US" sz="1800" dirty="0"/>
          </a:p>
        </p:txBody>
      </p:sp>
      <p:pic>
        <p:nvPicPr>
          <p:cNvPr id="7" name="Picture Placeholder 6"/>
          <p:cNvPicPr>
            <a:picLocks noGrp="1" noChangeAspect="1"/>
          </p:cNvPicPr>
          <p:nvPr>
            <p:ph type="pic" idx="1"/>
          </p:nvPr>
        </p:nvPicPr>
        <p:blipFill>
          <a:blip r:embed="rId2" cstate="print">
            <a:extLst>
              <a:ext uri="{28A0092B-C50C-407E-A947-70E740481C1C}">
                <a14:useLocalDpi xmlns:a14="http://schemas.microsoft.com/office/drawing/2010/main"/>
              </a:ext>
            </a:extLst>
          </a:blip>
          <a:srcRect/>
          <a:stretch>
            <a:fillRect/>
          </a:stretch>
        </p:blipFill>
        <p:spPr>
          <a:xfrm>
            <a:off x="490539" y="415941"/>
            <a:ext cx="1232211" cy="1217051"/>
          </a:xfrm>
        </p:spPr>
      </p:pic>
      <p:sp>
        <p:nvSpPr>
          <p:cNvPr id="4" name="Text Placeholder 3"/>
          <p:cNvSpPr>
            <a:spLocks noGrp="1"/>
          </p:cNvSpPr>
          <p:nvPr>
            <p:ph type="body" sz="half" idx="2"/>
          </p:nvPr>
        </p:nvSpPr>
        <p:spPr/>
        <p:txBody>
          <a:bodyPr>
            <a:normAutofit fontScale="92500"/>
          </a:bodyPr>
          <a:lstStyle/>
          <a:p>
            <a:pPr marL="285750" lvl="0" indent="-285750">
              <a:buFont typeface="Wingdings" charset="2"/>
              <a:buChar char="u"/>
            </a:pPr>
            <a:r>
              <a:rPr lang="fr-FR" dirty="0"/>
              <a:t>Est-il possible d’écouter de la musique gratuitement sur Internet </a:t>
            </a:r>
            <a:r>
              <a:rPr lang="fr-FR" dirty="0" smtClean="0"/>
              <a:t>?</a:t>
            </a:r>
          </a:p>
          <a:p>
            <a:pPr marL="285750" indent="-285750">
              <a:buFont typeface="Wingdings" charset="2"/>
              <a:buChar char="u"/>
            </a:pPr>
            <a:r>
              <a:rPr lang="fr-FR" dirty="0"/>
              <a:t>Quelle est la valeur créée par chacun des sites ci</a:t>
            </a:r>
            <a:r>
              <a:rPr lang="fr-FR" dirty="0" smtClean="0"/>
              <a:t>-contre</a:t>
            </a:r>
            <a:r>
              <a:rPr lang="fr-FR" dirty="0"/>
              <a:t> </a:t>
            </a:r>
            <a:r>
              <a:rPr lang="fr-FR" dirty="0" smtClean="0"/>
              <a:t>?</a:t>
            </a:r>
          </a:p>
          <a:p>
            <a:pPr marL="285750" lvl="0" indent="-285750">
              <a:buFont typeface="Wingdings" charset="2"/>
              <a:buChar char="u"/>
            </a:pPr>
            <a:r>
              <a:rPr lang="fr-FR" dirty="0"/>
              <a:t>Comment gagnent-ils de l’argent </a:t>
            </a:r>
            <a:r>
              <a:rPr lang="fr-FR" dirty="0" smtClean="0"/>
              <a:t>?</a:t>
            </a:r>
          </a:p>
          <a:p>
            <a:pPr marL="285750" indent="-285750">
              <a:buFont typeface="Wingdings" charset="2"/>
              <a:buChar char="u"/>
            </a:pPr>
            <a:r>
              <a:rPr lang="fr-FR" dirty="0"/>
              <a:t>Le droit d’auteur est-il respecté dans toutes les solutions proposées sur Internet ?</a:t>
            </a:r>
          </a:p>
          <a:p>
            <a:pPr marL="285750" lvl="0" indent="-285750">
              <a:buFont typeface="Wingdings" charset="2"/>
              <a:buChar char="u"/>
            </a:pPr>
            <a:endParaRPr lang="fr-FR" dirty="0"/>
          </a:p>
          <a:p>
            <a:endParaRPr lang="fr-FR" dirty="0"/>
          </a:p>
          <a:p>
            <a:pPr lvl="0"/>
            <a:endParaRPr lang="fr-FR" dirty="0" smtClean="0"/>
          </a:p>
          <a:p>
            <a:pPr lvl="0"/>
            <a:endParaRPr lang="fr-FR" dirty="0"/>
          </a:p>
          <a:p>
            <a:endParaRPr lang="en-US" dirty="0"/>
          </a:p>
        </p:txBody>
      </p:sp>
      <p:pic>
        <p:nvPicPr>
          <p:cNvPr id="8" name="Picture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429932" y="1464944"/>
            <a:ext cx="1405467" cy="1405467"/>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0" y="3071173"/>
            <a:ext cx="2827588" cy="924563"/>
          </a:xfrm>
          <a:prstGeom prst="rect">
            <a:avLst/>
          </a:prstGeom>
        </p:spPr>
      </p:pic>
      <p:pic>
        <p:nvPicPr>
          <p:cNvPr id="11" name="Picture 10"/>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1905000" y="4233333"/>
            <a:ext cx="2500313" cy="1143000"/>
          </a:xfrm>
          <a:prstGeom prst="rect">
            <a:avLst/>
          </a:prstGeom>
        </p:spPr>
      </p:pic>
      <p:pic>
        <p:nvPicPr>
          <p:cNvPr id="12" name="Picture 11"/>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490539" y="5122333"/>
            <a:ext cx="1414461" cy="1181075"/>
          </a:xfrm>
          <a:prstGeom prst="rect">
            <a:avLst/>
          </a:prstGeom>
        </p:spPr>
      </p:pic>
    </p:spTree>
    <p:extLst>
      <p:ext uri="{BB962C8B-B14F-4D97-AF65-F5344CB8AC3E}">
        <p14:creationId xmlns:p14="http://schemas.microsoft.com/office/powerpoint/2010/main" val="1689683954"/>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half" idx="2"/>
          </p:nvPr>
        </p:nvSpPr>
        <p:spPr/>
        <p:txBody>
          <a:bodyPr/>
          <a:lstStyle/>
          <a:p>
            <a:r>
              <a:rPr lang="fr-FR" dirty="0" smtClean="0"/>
              <a:t>Saisir les opportunités de l’économie numérique en toute légalité</a:t>
            </a:r>
            <a:endParaRPr lang="en-US" dirty="0" smtClean="0"/>
          </a:p>
          <a:p>
            <a:endParaRPr lang="en-US" dirty="0"/>
          </a:p>
          <a:p>
            <a:r>
              <a:rPr lang="en-US" dirty="0" err="1" smtClean="0"/>
              <a:t>Mise</a:t>
            </a:r>
            <a:r>
              <a:rPr lang="en-US" dirty="0" smtClean="0"/>
              <a:t> en application</a:t>
            </a:r>
            <a:endParaRPr lang="en-US" dirty="0"/>
          </a:p>
        </p:txBody>
      </p:sp>
      <p:sp>
        <p:nvSpPr>
          <p:cNvPr id="5" name="Title 4"/>
          <p:cNvSpPr>
            <a:spLocks noGrp="1"/>
          </p:cNvSpPr>
          <p:nvPr>
            <p:ph type="title"/>
          </p:nvPr>
        </p:nvSpPr>
        <p:spPr/>
        <p:txBody>
          <a:bodyPr/>
          <a:lstStyle/>
          <a:p>
            <a:r>
              <a:rPr lang="en-US" dirty="0" err="1" smtClean="0"/>
              <a:t>Partie</a:t>
            </a:r>
            <a:r>
              <a:rPr lang="en-US" dirty="0" smtClean="0"/>
              <a:t> 5.</a:t>
            </a:r>
            <a:endParaRPr lang="en-US" dirty="0"/>
          </a:p>
        </p:txBody>
      </p:sp>
      <p:pic>
        <p:nvPicPr>
          <p:cNvPr id="3" name="Picture 2">
            <a:hlinkClick r:id="rId2"/>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953933" y="2259163"/>
            <a:ext cx="4902261" cy="3125637"/>
          </a:xfrm>
          <a:prstGeom prst="rect">
            <a:avLst/>
          </a:prstGeom>
        </p:spPr>
      </p:pic>
      <p:pic>
        <p:nvPicPr>
          <p:cNvPr id="6" name="Picture 5"/>
          <p:cNvPicPr>
            <a:picLocks noChangeAspect="1"/>
          </p:cNvPicPr>
          <p:nvPr/>
        </p:nvPicPr>
        <p:blipFill>
          <a:blip r:embed="rId4"/>
          <a:stretch>
            <a:fillRect/>
          </a:stretch>
        </p:blipFill>
        <p:spPr>
          <a:xfrm>
            <a:off x="3835400" y="422934"/>
            <a:ext cx="5245100" cy="923265"/>
          </a:xfrm>
          <a:prstGeom prst="rect">
            <a:avLst/>
          </a:prstGeom>
        </p:spPr>
      </p:pic>
    </p:spTree>
    <p:extLst>
      <p:ext uri="{BB962C8B-B14F-4D97-AF65-F5344CB8AC3E}">
        <p14:creationId xmlns:p14="http://schemas.microsoft.com/office/powerpoint/2010/main" val="2856178883"/>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Jeu</a:t>
            </a:r>
            <a:r>
              <a:rPr lang="en-US" dirty="0" smtClean="0"/>
              <a:t> </a:t>
            </a:r>
            <a:r>
              <a:rPr lang="en-US" dirty="0" err="1" smtClean="0"/>
              <a:t>Droit</a:t>
            </a:r>
            <a:r>
              <a:rPr lang="en-US" dirty="0" smtClean="0"/>
              <a:t> et EPN</a:t>
            </a:r>
            <a:endParaRPr lang="en-US" dirty="0"/>
          </a:p>
        </p:txBody>
      </p:sp>
      <p:sp>
        <p:nvSpPr>
          <p:cNvPr id="4" name="Text Placeholder 3"/>
          <p:cNvSpPr>
            <a:spLocks noGrp="1"/>
          </p:cNvSpPr>
          <p:nvPr>
            <p:ph type="body" sz="half" idx="2"/>
          </p:nvPr>
        </p:nvSpPr>
        <p:spPr/>
        <p:txBody>
          <a:bodyPr>
            <a:normAutofit fontScale="85000" lnSpcReduction="20000"/>
          </a:bodyPr>
          <a:lstStyle/>
          <a:p>
            <a:r>
              <a:rPr lang="fr-FR" dirty="0"/>
              <a:t>Le jeu Droit et EPN est un « </a:t>
            </a:r>
            <a:r>
              <a:rPr lang="fr-FR" dirty="0" err="1"/>
              <a:t>serious</a:t>
            </a:r>
            <a:r>
              <a:rPr lang="fr-FR" dirty="0"/>
              <a:t> </a:t>
            </a:r>
            <a:r>
              <a:rPr lang="fr-FR" dirty="0" err="1"/>
              <a:t>game</a:t>
            </a:r>
            <a:r>
              <a:rPr lang="fr-FR" dirty="0"/>
              <a:t> » qui vise à répondre à la demande de formation aux aspects juridiques d’Internet des animateurs multimédia et médiateurs du numérique.</a:t>
            </a:r>
          </a:p>
          <a:p>
            <a:endParaRPr lang="fr-FR" dirty="0"/>
          </a:p>
          <a:p>
            <a:r>
              <a:rPr lang="fr-FR" dirty="0"/>
              <a:t>Il est proposé et porté par un ensemble de partenaires et acteurs territoriaux du secteur des espaces publics numériques : ARTESI Ile-de-France, ARDESI Midi-Pyrénées, la Région Bretagne, le Conseil Général du Lot et la Ville de Brest réunis dans l’association CREATIF avec l’appui financier de l’Union européenne </a:t>
            </a:r>
            <a:endParaRPr lang="en-US" dirty="0"/>
          </a:p>
        </p:txBody>
      </p:sp>
      <p:pic>
        <p:nvPicPr>
          <p:cNvPr id="6" name="Picture 5"/>
          <p:cNvPicPr>
            <a:picLocks noChangeAspect="1"/>
          </p:cNvPicPr>
          <p:nvPr/>
        </p:nvPicPr>
        <p:blipFill>
          <a:blip r:embed="rId2"/>
          <a:stretch>
            <a:fillRect/>
          </a:stretch>
        </p:blipFill>
        <p:spPr>
          <a:xfrm>
            <a:off x="643467" y="1125008"/>
            <a:ext cx="4068936" cy="2303991"/>
          </a:xfrm>
          <a:prstGeom prst="rect">
            <a:avLst/>
          </a:prstGeom>
        </p:spPr>
      </p:pic>
    </p:spTree>
    <p:extLst>
      <p:ext uri="{BB962C8B-B14F-4D97-AF65-F5344CB8AC3E}">
        <p14:creationId xmlns:p14="http://schemas.microsoft.com/office/powerpoint/2010/main" val="1054244874"/>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338666" y="492652"/>
            <a:ext cx="3977539" cy="3063347"/>
          </a:xfrm>
          <a:prstGeom prst="rect">
            <a:avLst/>
          </a:prstGeom>
        </p:spPr>
      </p:pic>
      <p:pic>
        <p:nvPicPr>
          <p:cNvPr id="14" name="Picture 13"/>
          <p:cNvPicPr>
            <a:picLocks noChangeAspect="1"/>
          </p:cNvPicPr>
          <p:nvPr/>
        </p:nvPicPr>
        <p:blipFill>
          <a:blip r:embed="rId3"/>
          <a:stretch>
            <a:fillRect/>
          </a:stretch>
        </p:blipFill>
        <p:spPr>
          <a:xfrm>
            <a:off x="1456267" y="1814167"/>
            <a:ext cx="7454050" cy="3985499"/>
          </a:xfrm>
          <a:prstGeom prst="rect">
            <a:avLst/>
          </a:prstGeom>
        </p:spPr>
      </p:pic>
    </p:spTree>
    <p:extLst>
      <p:ext uri="{BB962C8B-B14F-4D97-AF65-F5344CB8AC3E}">
        <p14:creationId xmlns:p14="http://schemas.microsoft.com/office/powerpoint/2010/main" val="2898338589"/>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half" idx="2"/>
          </p:nvPr>
        </p:nvSpPr>
        <p:spPr/>
        <p:txBody>
          <a:bodyPr/>
          <a:lstStyle/>
          <a:p>
            <a:r>
              <a:rPr lang="fr-FR" dirty="0" smtClean="0"/>
              <a:t>Evaluation</a:t>
            </a:r>
            <a:endParaRPr lang="en-US" dirty="0" smtClean="0"/>
          </a:p>
          <a:p>
            <a:endParaRPr lang="en-US" dirty="0"/>
          </a:p>
          <a:p>
            <a:r>
              <a:rPr lang="en-US" dirty="0" err="1" smtClean="0"/>
              <a:t>Réinvestissement</a:t>
            </a:r>
            <a:r>
              <a:rPr lang="en-US" dirty="0" smtClean="0"/>
              <a:t> des </a:t>
            </a:r>
            <a:r>
              <a:rPr lang="en-US" dirty="0" err="1" smtClean="0"/>
              <a:t>principes</a:t>
            </a:r>
            <a:r>
              <a:rPr lang="en-US" dirty="0" smtClean="0"/>
              <a:t> </a:t>
            </a:r>
            <a:r>
              <a:rPr lang="en-US" dirty="0" err="1" smtClean="0"/>
              <a:t>économiques</a:t>
            </a:r>
            <a:r>
              <a:rPr lang="en-US" dirty="0" smtClean="0"/>
              <a:t> et </a:t>
            </a:r>
            <a:r>
              <a:rPr lang="en-US" dirty="0" err="1" smtClean="0"/>
              <a:t>juridiques</a:t>
            </a:r>
            <a:r>
              <a:rPr lang="en-US" dirty="0" smtClean="0"/>
              <a:t> </a:t>
            </a:r>
            <a:r>
              <a:rPr lang="en-US" dirty="0" err="1" smtClean="0"/>
              <a:t>découverts</a:t>
            </a:r>
            <a:endParaRPr lang="en-US" dirty="0"/>
          </a:p>
        </p:txBody>
      </p:sp>
      <p:sp>
        <p:nvSpPr>
          <p:cNvPr id="5" name="Title 4"/>
          <p:cNvSpPr>
            <a:spLocks noGrp="1"/>
          </p:cNvSpPr>
          <p:nvPr>
            <p:ph type="title"/>
          </p:nvPr>
        </p:nvSpPr>
        <p:spPr/>
        <p:txBody>
          <a:bodyPr/>
          <a:lstStyle/>
          <a:p>
            <a:r>
              <a:rPr lang="en-US" dirty="0" err="1" smtClean="0"/>
              <a:t>Partie</a:t>
            </a:r>
            <a:r>
              <a:rPr lang="en-US" dirty="0" smtClean="0"/>
              <a:t> 6.</a:t>
            </a:r>
            <a:endParaRPr lang="en-US" dirty="0"/>
          </a:p>
        </p:txBody>
      </p:sp>
      <p:pic>
        <p:nvPicPr>
          <p:cNvPr id="2" name="Picture 1"/>
          <p:cNvPicPr>
            <a:picLocks noChangeAspect="1"/>
          </p:cNvPicPr>
          <p:nvPr/>
        </p:nvPicPr>
        <p:blipFill>
          <a:blip r:embed="rId2"/>
          <a:stretch>
            <a:fillRect/>
          </a:stretch>
        </p:blipFill>
        <p:spPr>
          <a:xfrm>
            <a:off x="4468344" y="2012949"/>
            <a:ext cx="3786497" cy="3007783"/>
          </a:xfrm>
          <a:prstGeom prst="rect">
            <a:avLst/>
          </a:prstGeom>
        </p:spPr>
      </p:pic>
    </p:spTree>
    <p:extLst>
      <p:ext uri="{BB962C8B-B14F-4D97-AF65-F5344CB8AC3E}">
        <p14:creationId xmlns:p14="http://schemas.microsoft.com/office/powerpoint/2010/main" val="1982076315"/>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z="2800" b="1" dirty="0" smtClean="0"/>
              <a:t>Lancement sur le </a:t>
            </a:r>
            <a:r>
              <a:rPr lang="fr-FR" sz="2800" b="1" dirty="0"/>
              <a:t>marché des applications mobiles pour Smartphones </a:t>
            </a:r>
            <a:endParaRPr lang="en-US" sz="2800" dirty="0"/>
          </a:p>
        </p:txBody>
      </p:sp>
      <p:pic>
        <p:nvPicPr>
          <p:cNvPr id="6" name="Picture 5"/>
          <p:cNvPicPr>
            <a:picLocks noChangeAspect="1"/>
          </p:cNvPicPr>
          <p:nvPr/>
        </p:nvPicPr>
        <p:blipFill>
          <a:blip r:embed="rId2"/>
          <a:stretch>
            <a:fillRect/>
          </a:stretch>
        </p:blipFill>
        <p:spPr>
          <a:xfrm>
            <a:off x="498474" y="2201333"/>
            <a:ext cx="4708526" cy="3344333"/>
          </a:xfrm>
          <a:prstGeom prst="rect">
            <a:avLst/>
          </a:prstGeom>
        </p:spPr>
      </p:pic>
      <p:sp>
        <p:nvSpPr>
          <p:cNvPr id="7" name="TextBox 6"/>
          <p:cNvSpPr txBox="1"/>
          <p:nvPr/>
        </p:nvSpPr>
        <p:spPr>
          <a:xfrm>
            <a:off x="5520268" y="2286000"/>
            <a:ext cx="3302000" cy="3170099"/>
          </a:xfrm>
          <a:prstGeom prst="rect">
            <a:avLst/>
          </a:prstGeom>
        </p:spPr>
        <p:txBody>
          <a:bodyPr vert="horz" lIns="91440" tIns="45720" rIns="91440" bIns="45720" rtlCol="0">
            <a:normAutofit/>
          </a:bodyPr>
          <a:lstStyle>
            <a:lvl1pPr marL="228600" indent="-228600" algn="just">
              <a:spcBef>
                <a:spcPts val="2000"/>
              </a:spcBef>
              <a:buClr>
                <a:schemeClr val="accent1"/>
              </a:buClr>
              <a:buSzPct val="75000"/>
              <a:buFont typeface="Wingdings" pitchFamily="2" charset="2"/>
              <a:buChar char="n"/>
              <a:defRPr sz="2000">
                <a:solidFill>
                  <a:schemeClr val="tx1">
                    <a:lumMod val="65000"/>
                    <a:lumOff val="35000"/>
                  </a:schemeClr>
                </a:solidFill>
              </a:defRPr>
            </a:lvl1pPr>
            <a:lvl2pPr indent="-228600">
              <a:spcBef>
                <a:spcPts val="600"/>
              </a:spcBef>
              <a:buClr>
                <a:schemeClr val="accent1">
                  <a:lumMod val="60000"/>
                  <a:lumOff val="40000"/>
                </a:schemeClr>
              </a:buClr>
              <a:buSzPct val="75000"/>
              <a:buFont typeface="Wingdings" pitchFamily="2" charset="2"/>
              <a:buChar char="n"/>
              <a:defRPr>
                <a:solidFill>
                  <a:schemeClr val="tx1">
                    <a:lumMod val="65000"/>
                    <a:lumOff val="35000"/>
                  </a:schemeClr>
                </a:solidFill>
              </a:defRPr>
            </a:lvl2pPr>
            <a:lvl3pPr marL="685800" indent="-228600">
              <a:spcBef>
                <a:spcPts val="600"/>
              </a:spcBef>
              <a:buClr>
                <a:schemeClr val="accent1"/>
              </a:buClr>
              <a:buSzPct val="75000"/>
              <a:buFont typeface="Wingdings" pitchFamily="2" charset="2"/>
              <a:buChar char="n"/>
              <a:defRPr>
                <a:solidFill>
                  <a:schemeClr val="tx1">
                    <a:lumMod val="65000"/>
                    <a:lumOff val="35000"/>
                  </a:schemeClr>
                </a:solidFill>
              </a:defRPr>
            </a:lvl3pPr>
            <a:lvl4pPr marL="914400" indent="-228600">
              <a:spcBef>
                <a:spcPts val="600"/>
              </a:spcBef>
              <a:buClr>
                <a:schemeClr val="accent1">
                  <a:lumMod val="60000"/>
                  <a:lumOff val="40000"/>
                </a:schemeClr>
              </a:buClr>
              <a:buSzPct val="75000"/>
              <a:buFont typeface="Wingdings" pitchFamily="2" charset="2"/>
              <a:buChar char="n"/>
              <a:defRPr>
                <a:solidFill>
                  <a:schemeClr val="tx1">
                    <a:lumMod val="65000"/>
                    <a:lumOff val="35000"/>
                  </a:schemeClr>
                </a:solidFill>
              </a:defRPr>
            </a:lvl4pPr>
            <a:lvl5pPr marL="1143000" indent="-228600">
              <a:spcBef>
                <a:spcPts val="600"/>
              </a:spcBef>
              <a:buClr>
                <a:schemeClr val="accent1"/>
              </a:buClr>
              <a:buSzPct val="75000"/>
              <a:buFont typeface="Wingdings" pitchFamily="2" charset="2"/>
              <a:buChar char="n"/>
              <a:defRPr>
                <a:solidFill>
                  <a:schemeClr val="tx1">
                    <a:lumMod val="65000"/>
                    <a:lumOff val="35000"/>
                  </a:schemeClr>
                </a:solidFill>
              </a:defRPr>
            </a:lvl5pPr>
            <a:lvl6pPr marL="1377950" indent="-228600">
              <a:spcBef>
                <a:spcPct val="20000"/>
              </a:spcBef>
              <a:buClr>
                <a:schemeClr val="accent1">
                  <a:lumMod val="60000"/>
                  <a:lumOff val="40000"/>
                </a:schemeClr>
              </a:buClr>
              <a:buSzPct val="75000"/>
              <a:buFont typeface="Wingdings" pitchFamily="2" charset="2"/>
              <a:buChar char=""/>
              <a:defRPr lang="en-US" dirty="0" smtClean="0">
                <a:solidFill>
                  <a:schemeClr val="tx1">
                    <a:lumMod val="65000"/>
                    <a:lumOff val="35000"/>
                  </a:schemeClr>
                </a:solidFill>
              </a:defRPr>
            </a:lvl6pPr>
            <a:lvl7pPr marL="1603375" indent="-228600">
              <a:spcBef>
                <a:spcPct val="20000"/>
              </a:spcBef>
              <a:buClr>
                <a:schemeClr val="accent1"/>
              </a:buClr>
              <a:buSzPct val="75000"/>
              <a:buFont typeface="Wingdings" pitchFamily="2" charset="2"/>
              <a:buChar char=""/>
              <a:defRPr lang="en-US" baseline="0" dirty="0" smtClean="0">
                <a:solidFill>
                  <a:schemeClr val="tx1">
                    <a:lumMod val="65000"/>
                    <a:lumOff val="35000"/>
                  </a:schemeClr>
                </a:solidFill>
              </a:defRPr>
            </a:lvl7pPr>
            <a:lvl8pPr marL="1830388" indent="-228600">
              <a:spcBef>
                <a:spcPct val="20000"/>
              </a:spcBef>
              <a:buClr>
                <a:schemeClr val="accent1">
                  <a:lumMod val="60000"/>
                  <a:lumOff val="40000"/>
                </a:schemeClr>
              </a:buClr>
              <a:buSzPct val="75000"/>
              <a:buFont typeface="Wingdings" pitchFamily="2" charset="2"/>
              <a:buChar char=""/>
              <a:defRPr lang="en-US" baseline="0" dirty="0" smtClean="0">
                <a:solidFill>
                  <a:schemeClr val="tx1">
                    <a:lumMod val="65000"/>
                    <a:lumOff val="35000"/>
                  </a:schemeClr>
                </a:solidFill>
              </a:defRPr>
            </a:lvl8pPr>
            <a:lvl9pPr marL="2057400" indent="-228600">
              <a:spcBef>
                <a:spcPct val="20000"/>
              </a:spcBef>
              <a:buClr>
                <a:schemeClr val="accent1"/>
              </a:buClr>
              <a:buSzPct val="75000"/>
              <a:buFont typeface="Wingdings" pitchFamily="2" charset="2"/>
              <a:buChar char=""/>
              <a:defRPr lang="en-US" baseline="0" dirty="0">
                <a:solidFill>
                  <a:schemeClr val="tx1">
                    <a:lumMod val="65000"/>
                    <a:lumOff val="35000"/>
                  </a:schemeClr>
                </a:solidFill>
              </a:defRPr>
            </a:lvl9pPr>
          </a:lstStyle>
          <a:p>
            <a:pPr algn="l"/>
            <a:r>
              <a:rPr lang="fr-FR" dirty="0"/>
              <a:t>Proposez, en équipe, un diaporama présentant votre projet d’entreprise, vos produits, les prix envisagés et leur justification, vos objectifs, les moyens qu’il faudra mobiliser pour les atteindre </a:t>
            </a:r>
          </a:p>
        </p:txBody>
      </p:sp>
    </p:spTree>
    <p:extLst>
      <p:ext uri="{BB962C8B-B14F-4D97-AF65-F5344CB8AC3E}">
        <p14:creationId xmlns:p14="http://schemas.microsoft.com/office/powerpoint/2010/main" val="1424064789"/>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Economie</a:t>
            </a:r>
            <a:r>
              <a:rPr lang="en-US" dirty="0" smtClean="0"/>
              <a:t> </a:t>
            </a:r>
            <a:r>
              <a:rPr lang="en-US" dirty="0" err="1" smtClean="0"/>
              <a:t>numérique</a:t>
            </a:r>
            <a:endParaRPr lang="en-US" dirty="0"/>
          </a:p>
        </p:txBody>
      </p:sp>
      <p:sp>
        <p:nvSpPr>
          <p:cNvPr id="3" name="Content Placeholder 2"/>
          <p:cNvSpPr>
            <a:spLocks noGrp="1"/>
          </p:cNvSpPr>
          <p:nvPr>
            <p:ph sz="half" idx="17"/>
          </p:nvPr>
        </p:nvSpPr>
        <p:spPr>
          <a:xfrm>
            <a:off x="4270187" y="4038599"/>
            <a:ext cx="3657413" cy="1965960"/>
          </a:xfrm>
        </p:spPr>
        <p:txBody>
          <a:bodyPr>
            <a:normAutofit/>
          </a:bodyPr>
          <a:lstStyle/>
          <a:p>
            <a:r>
              <a:rPr lang="en-US" dirty="0" err="1" smtClean="0"/>
              <a:t>Quelles</a:t>
            </a:r>
            <a:r>
              <a:rPr lang="en-US" dirty="0" smtClean="0"/>
              <a:t> notions </a:t>
            </a:r>
            <a:r>
              <a:rPr lang="en-US" dirty="0" err="1" smtClean="0"/>
              <a:t>clés</a:t>
            </a:r>
            <a:r>
              <a:rPr lang="en-US" dirty="0" smtClean="0"/>
              <a:t> ?</a:t>
            </a:r>
          </a:p>
          <a:p>
            <a:pPr lvl="1">
              <a:lnSpc>
                <a:spcPct val="130000"/>
              </a:lnSpc>
            </a:pPr>
            <a:r>
              <a:rPr lang="en-US" sz="1200" i="1" dirty="0" err="1" smtClean="0"/>
              <a:t>Economie</a:t>
            </a:r>
            <a:r>
              <a:rPr lang="en-US" sz="1200" i="1" dirty="0" smtClean="0"/>
              <a:t> de la </a:t>
            </a:r>
            <a:r>
              <a:rPr lang="en-US" sz="1200" i="1" dirty="0" err="1" smtClean="0"/>
              <a:t>rareté</a:t>
            </a:r>
            <a:r>
              <a:rPr lang="en-US" sz="1200" i="1" dirty="0" smtClean="0"/>
              <a:t> </a:t>
            </a:r>
            <a:r>
              <a:rPr lang="en-US" sz="1200" i="1" dirty="0" err="1" smtClean="0"/>
              <a:t>vs</a:t>
            </a:r>
            <a:r>
              <a:rPr lang="en-US" sz="1200" i="1" dirty="0" smtClean="0"/>
              <a:t> </a:t>
            </a:r>
            <a:r>
              <a:rPr lang="en-US" sz="1200" i="1" dirty="0" err="1" smtClean="0"/>
              <a:t>économie</a:t>
            </a:r>
            <a:r>
              <a:rPr lang="en-US" sz="1200" i="1" dirty="0" smtClean="0"/>
              <a:t> de </a:t>
            </a:r>
            <a:r>
              <a:rPr lang="en-US" sz="1200" i="1" dirty="0" err="1" smtClean="0"/>
              <a:t>l’abondance</a:t>
            </a:r>
            <a:endParaRPr lang="en-US" sz="1200" i="1" dirty="0" smtClean="0"/>
          </a:p>
          <a:p>
            <a:pPr lvl="1">
              <a:lnSpc>
                <a:spcPct val="130000"/>
              </a:lnSpc>
            </a:pPr>
            <a:r>
              <a:rPr lang="en-US" sz="1200" i="1" dirty="0" err="1" smtClean="0"/>
              <a:t>Economie</a:t>
            </a:r>
            <a:r>
              <a:rPr lang="en-US" sz="1200" i="1" dirty="0" smtClean="0"/>
              <a:t> </a:t>
            </a:r>
            <a:r>
              <a:rPr lang="en-US" sz="1200" i="1" dirty="0" err="1" smtClean="0"/>
              <a:t>numérique</a:t>
            </a:r>
            <a:endParaRPr lang="en-US" sz="1200" i="1" dirty="0"/>
          </a:p>
          <a:p>
            <a:pPr lvl="1">
              <a:lnSpc>
                <a:spcPct val="130000"/>
              </a:lnSpc>
            </a:pPr>
            <a:r>
              <a:rPr lang="en-US" sz="1200" i="1" dirty="0" err="1" smtClean="0"/>
              <a:t>Economie</a:t>
            </a:r>
            <a:r>
              <a:rPr lang="en-US" sz="1200" i="1" dirty="0" smtClean="0"/>
              <a:t> de la </a:t>
            </a:r>
            <a:r>
              <a:rPr lang="en-US" sz="1200" i="1" dirty="0" err="1" smtClean="0"/>
              <a:t>connaissance</a:t>
            </a:r>
            <a:endParaRPr lang="en-US" sz="1200" i="1" dirty="0" smtClean="0"/>
          </a:p>
          <a:p>
            <a:pPr lvl="1">
              <a:lnSpc>
                <a:spcPct val="130000"/>
              </a:lnSpc>
            </a:pPr>
            <a:r>
              <a:rPr lang="en-US" sz="1200" i="1" dirty="0" err="1" smtClean="0"/>
              <a:t>Droits</a:t>
            </a:r>
            <a:r>
              <a:rPr lang="en-US" sz="1200" i="1" dirty="0" smtClean="0"/>
              <a:t> de la </a:t>
            </a:r>
            <a:r>
              <a:rPr lang="en-US" sz="1200" i="1" dirty="0" err="1" smtClean="0"/>
              <a:t>propriété</a:t>
            </a:r>
            <a:r>
              <a:rPr lang="en-US" sz="1200" i="1" dirty="0" smtClean="0"/>
              <a:t> </a:t>
            </a:r>
            <a:r>
              <a:rPr lang="en-US" sz="1200" i="1" dirty="0" err="1" smtClean="0"/>
              <a:t>intellectuell</a:t>
            </a:r>
            <a:r>
              <a:rPr lang="en-US" sz="1400" i="1" dirty="0" err="1" smtClean="0"/>
              <a:t>e</a:t>
            </a:r>
            <a:endParaRPr lang="en-US" sz="1400" i="1" dirty="0"/>
          </a:p>
        </p:txBody>
      </p:sp>
      <p:sp>
        <p:nvSpPr>
          <p:cNvPr id="4" name="Content Placeholder 3"/>
          <p:cNvSpPr>
            <a:spLocks noGrp="1"/>
          </p:cNvSpPr>
          <p:nvPr>
            <p:ph sz="half" idx="18"/>
          </p:nvPr>
        </p:nvSpPr>
        <p:spPr>
          <a:xfrm>
            <a:off x="4160333" y="1466852"/>
            <a:ext cx="3894454" cy="2405592"/>
          </a:xfrm>
        </p:spPr>
        <p:txBody>
          <a:bodyPr>
            <a:normAutofit fontScale="55000" lnSpcReduction="20000"/>
          </a:bodyPr>
          <a:lstStyle/>
          <a:p>
            <a:r>
              <a:rPr lang="en-US" sz="3800" dirty="0" err="1" smtClean="0"/>
              <a:t>Quels</a:t>
            </a:r>
            <a:r>
              <a:rPr lang="en-US" sz="3800" dirty="0" smtClean="0"/>
              <a:t> </a:t>
            </a:r>
            <a:r>
              <a:rPr lang="en-US" sz="3800" dirty="0" err="1" smtClean="0"/>
              <a:t>objectifs</a:t>
            </a:r>
            <a:r>
              <a:rPr lang="en-US" sz="3800" dirty="0" smtClean="0"/>
              <a:t> ?</a:t>
            </a:r>
          </a:p>
          <a:p>
            <a:pPr lvl="1">
              <a:lnSpc>
                <a:spcPct val="120000"/>
              </a:lnSpc>
            </a:pPr>
            <a:r>
              <a:rPr lang="en-US" sz="2200" dirty="0" smtClean="0"/>
              <a:t>Faire </a:t>
            </a:r>
            <a:r>
              <a:rPr lang="en-US" sz="2200" dirty="0" err="1" smtClean="0"/>
              <a:t>comprendre</a:t>
            </a:r>
            <a:r>
              <a:rPr lang="en-US" sz="2200" dirty="0" smtClean="0"/>
              <a:t> aux </a:t>
            </a:r>
            <a:r>
              <a:rPr lang="en-US" sz="2200" dirty="0" err="1" smtClean="0"/>
              <a:t>élèves</a:t>
            </a:r>
            <a:r>
              <a:rPr lang="en-US" sz="2200" dirty="0" smtClean="0"/>
              <a:t> </a:t>
            </a:r>
            <a:r>
              <a:rPr lang="en-US" sz="2200" dirty="0" err="1" smtClean="0"/>
              <a:t>que</a:t>
            </a:r>
            <a:r>
              <a:rPr lang="en-US" sz="2200" dirty="0" smtClean="0"/>
              <a:t> le </a:t>
            </a:r>
            <a:r>
              <a:rPr lang="en-US" sz="2200" dirty="0" err="1" smtClean="0"/>
              <a:t>développement</a:t>
            </a:r>
            <a:r>
              <a:rPr lang="en-US" sz="2200" dirty="0" smtClean="0"/>
              <a:t> des TIC </a:t>
            </a:r>
            <a:r>
              <a:rPr lang="en-US" sz="2200" dirty="0" err="1" smtClean="0"/>
              <a:t>offre</a:t>
            </a:r>
            <a:r>
              <a:rPr lang="en-US" sz="2200" dirty="0" smtClean="0"/>
              <a:t> de </a:t>
            </a:r>
            <a:r>
              <a:rPr lang="en-US" sz="2200" dirty="0" err="1" smtClean="0"/>
              <a:t>nouvelles</a:t>
            </a:r>
            <a:r>
              <a:rPr lang="en-US" sz="2200" dirty="0" smtClean="0"/>
              <a:t> </a:t>
            </a:r>
            <a:r>
              <a:rPr lang="en-US" sz="2200" dirty="0" err="1" smtClean="0"/>
              <a:t>opportunités</a:t>
            </a:r>
            <a:r>
              <a:rPr lang="en-US" sz="2200" dirty="0" smtClean="0"/>
              <a:t> de </a:t>
            </a:r>
            <a:r>
              <a:rPr lang="en-US" sz="2200" dirty="0" err="1" smtClean="0"/>
              <a:t>croissance</a:t>
            </a:r>
            <a:r>
              <a:rPr lang="en-US" sz="2200" dirty="0" smtClean="0"/>
              <a:t> pour les </a:t>
            </a:r>
            <a:r>
              <a:rPr lang="en-US" sz="2200" dirty="0" err="1" smtClean="0"/>
              <a:t>entreprises</a:t>
            </a:r>
            <a:r>
              <a:rPr lang="en-US" sz="2200" dirty="0" smtClean="0"/>
              <a:t>.</a:t>
            </a:r>
          </a:p>
          <a:p>
            <a:pPr lvl="1">
              <a:lnSpc>
                <a:spcPct val="120000"/>
              </a:lnSpc>
            </a:pPr>
            <a:r>
              <a:rPr lang="en-US" sz="2200" dirty="0" err="1" smtClean="0"/>
              <a:t>Toutefois</a:t>
            </a:r>
            <a:r>
              <a:rPr lang="en-US" sz="2200" dirty="0" smtClean="0"/>
              <a:t>, le </a:t>
            </a:r>
            <a:r>
              <a:rPr lang="en-US" sz="2200" dirty="0" err="1" smtClean="0"/>
              <a:t>développement</a:t>
            </a:r>
            <a:r>
              <a:rPr lang="en-US" sz="2200" dirty="0" smtClean="0"/>
              <a:t> de </a:t>
            </a:r>
            <a:r>
              <a:rPr lang="en-US" sz="2200" dirty="0" err="1" smtClean="0"/>
              <a:t>nouvelles</a:t>
            </a:r>
            <a:r>
              <a:rPr lang="en-US" sz="2200" dirty="0" smtClean="0"/>
              <a:t> </a:t>
            </a:r>
            <a:r>
              <a:rPr lang="en-US" sz="2200" dirty="0" err="1" smtClean="0"/>
              <a:t>activités</a:t>
            </a:r>
            <a:r>
              <a:rPr lang="en-US" sz="2200" dirty="0" smtClean="0"/>
              <a:t> </a:t>
            </a:r>
            <a:r>
              <a:rPr lang="en-US" sz="2200" dirty="0" err="1" smtClean="0"/>
              <a:t>doit</a:t>
            </a:r>
            <a:r>
              <a:rPr lang="en-US" sz="2200" dirty="0" smtClean="0"/>
              <a:t> se faire avec </a:t>
            </a:r>
            <a:r>
              <a:rPr lang="en-US" sz="2200" dirty="0" err="1" smtClean="0"/>
              <a:t>discernement</a:t>
            </a:r>
            <a:r>
              <a:rPr lang="en-US" sz="2200" dirty="0" smtClean="0"/>
              <a:t> car </a:t>
            </a:r>
            <a:r>
              <a:rPr lang="en-US" sz="2200" dirty="0" err="1" smtClean="0"/>
              <a:t>l’économie</a:t>
            </a:r>
            <a:r>
              <a:rPr lang="en-US" sz="2200" dirty="0" smtClean="0"/>
              <a:t> </a:t>
            </a:r>
            <a:r>
              <a:rPr lang="en-US" sz="2200" dirty="0" err="1" smtClean="0"/>
              <a:t>numérique</a:t>
            </a:r>
            <a:r>
              <a:rPr lang="en-US" sz="2200" dirty="0" smtClean="0"/>
              <a:t> </a:t>
            </a:r>
            <a:r>
              <a:rPr lang="en-US" sz="2200" dirty="0" err="1" smtClean="0"/>
              <a:t>est</a:t>
            </a:r>
            <a:r>
              <a:rPr lang="en-US" sz="2200" dirty="0" smtClean="0"/>
              <a:t> </a:t>
            </a:r>
            <a:r>
              <a:rPr lang="en-US" sz="2200" dirty="0" err="1" smtClean="0"/>
              <a:t>une</a:t>
            </a:r>
            <a:r>
              <a:rPr lang="en-US" sz="2200" dirty="0" smtClean="0"/>
              <a:t> </a:t>
            </a:r>
            <a:r>
              <a:rPr lang="en-US" sz="2200" dirty="0" err="1" smtClean="0"/>
              <a:t>économie</a:t>
            </a:r>
            <a:r>
              <a:rPr lang="en-US" sz="2200" dirty="0" smtClean="0"/>
              <a:t> de </a:t>
            </a:r>
            <a:r>
              <a:rPr lang="en-US" sz="2200" dirty="0" err="1" smtClean="0"/>
              <a:t>l’abondance</a:t>
            </a:r>
            <a:r>
              <a:rPr lang="en-US" sz="2200" dirty="0" smtClean="0"/>
              <a:t>, en rupture avec les </a:t>
            </a:r>
            <a:r>
              <a:rPr lang="en-US" sz="2200" dirty="0" err="1" smtClean="0"/>
              <a:t>pratiques</a:t>
            </a:r>
            <a:r>
              <a:rPr lang="en-US" sz="2200" dirty="0" smtClean="0"/>
              <a:t> </a:t>
            </a:r>
            <a:r>
              <a:rPr lang="en-US" sz="2200" dirty="0" err="1" smtClean="0"/>
              <a:t>antérieures</a:t>
            </a:r>
            <a:r>
              <a:rPr lang="en-US" sz="2200" dirty="0" smtClean="0"/>
              <a:t> </a:t>
            </a:r>
            <a:r>
              <a:rPr lang="en-US" sz="2200" dirty="0" err="1" smtClean="0"/>
              <a:t>fondées</a:t>
            </a:r>
            <a:r>
              <a:rPr lang="en-US" sz="2200" dirty="0" smtClean="0"/>
              <a:t> </a:t>
            </a:r>
            <a:r>
              <a:rPr lang="en-US" sz="2200" dirty="0" err="1" smtClean="0"/>
              <a:t>sur</a:t>
            </a:r>
            <a:r>
              <a:rPr lang="en-US" sz="2200" dirty="0" smtClean="0"/>
              <a:t> </a:t>
            </a:r>
            <a:r>
              <a:rPr lang="en-US" sz="2200" dirty="0" err="1" smtClean="0"/>
              <a:t>l’économie</a:t>
            </a:r>
            <a:r>
              <a:rPr lang="en-US" sz="2200" dirty="0" smtClean="0"/>
              <a:t> de la </a:t>
            </a:r>
            <a:r>
              <a:rPr lang="en-US" sz="2200" dirty="0" err="1" smtClean="0"/>
              <a:t>rareté</a:t>
            </a:r>
            <a:r>
              <a:rPr lang="en-US" sz="2200" dirty="0" smtClean="0"/>
              <a:t>.</a:t>
            </a:r>
            <a:endParaRPr lang="en-US" sz="2200" dirty="0"/>
          </a:p>
        </p:txBody>
      </p:sp>
      <p:sp>
        <p:nvSpPr>
          <p:cNvPr id="5" name="Content Placeholder 4"/>
          <p:cNvSpPr>
            <a:spLocks noGrp="1"/>
          </p:cNvSpPr>
          <p:nvPr>
            <p:ph sz="half" idx="1"/>
          </p:nvPr>
        </p:nvSpPr>
        <p:spPr>
          <a:xfrm>
            <a:off x="612587" y="1466851"/>
            <a:ext cx="3383680" cy="2250015"/>
          </a:xfrm>
        </p:spPr>
        <p:txBody>
          <a:bodyPr>
            <a:normAutofit fontScale="92500" lnSpcReduction="10000"/>
          </a:bodyPr>
          <a:lstStyle/>
          <a:p>
            <a:r>
              <a:rPr lang="en-US" sz="2100" dirty="0" err="1" smtClean="0"/>
              <a:t>Quelle</a:t>
            </a:r>
            <a:r>
              <a:rPr lang="en-US" sz="2100" dirty="0" smtClean="0"/>
              <a:t> </a:t>
            </a:r>
            <a:r>
              <a:rPr lang="en-US" sz="2100" dirty="0" err="1" smtClean="0"/>
              <a:t>actualité</a:t>
            </a:r>
            <a:r>
              <a:rPr lang="en-US" sz="2100" dirty="0" smtClean="0"/>
              <a:t> ?</a:t>
            </a:r>
          </a:p>
          <a:p>
            <a:pPr lvl="1">
              <a:lnSpc>
                <a:spcPct val="130000"/>
              </a:lnSpc>
            </a:pPr>
            <a:r>
              <a:rPr lang="en-US" sz="1300" i="1" dirty="0" err="1" smtClean="0"/>
              <a:t>Fermeture</a:t>
            </a:r>
            <a:r>
              <a:rPr lang="en-US" sz="1300" i="1" dirty="0" smtClean="0"/>
              <a:t> des sites de </a:t>
            </a:r>
            <a:r>
              <a:rPr lang="en-US" sz="1300" i="1" dirty="0" err="1" smtClean="0"/>
              <a:t>téléchargement</a:t>
            </a:r>
            <a:r>
              <a:rPr lang="en-US" sz="1300" i="1" dirty="0" smtClean="0"/>
              <a:t> et </a:t>
            </a:r>
            <a:r>
              <a:rPr lang="en-US" sz="1300" i="1" dirty="0" err="1" smtClean="0"/>
              <a:t>poursuites</a:t>
            </a:r>
            <a:r>
              <a:rPr lang="en-US" sz="1300" i="1" dirty="0" smtClean="0"/>
              <a:t> </a:t>
            </a:r>
            <a:r>
              <a:rPr lang="en-US" sz="1300" i="1" dirty="0" err="1" smtClean="0"/>
              <a:t>judiciaires</a:t>
            </a:r>
            <a:r>
              <a:rPr lang="en-US" sz="1300" i="1" dirty="0" smtClean="0"/>
              <a:t> </a:t>
            </a:r>
            <a:r>
              <a:rPr lang="en-US" sz="1300" i="1" dirty="0" err="1" smtClean="0"/>
              <a:t>engagées</a:t>
            </a:r>
            <a:r>
              <a:rPr lang="en-US" sz="1300" i="1" dirty="0" smtClean="0"/>
              <a:t> par </a:t>
            </a:r>
            <a:r>
              <a:rPr lang="en-US" sz="1300" i="1" dirty="0" err="1" smtClean="0"/>
              <a:t>l’administration</a:t>
            </a:r>
            <a:r>
              <a:rPr lang="en-US" sz="1300" i="1" dirty="0" smtClean="0"/>
              <a:t> </a:t>
            </a:r>
            <a:r>
              <a:rPr lang="en-US" sz="1300" i="1" dirty="0" err="1" smtClean="0"/>
              <a:t>américaine</a:t>
            </a:r>
            <a:endParaRPr lang="en-US" sz="1300" i="1" dirty="0" smtClean="0"/>
          </a:p>
          <a:p>
            <a:pPr lvl="1">
              <a:lnSpc>
                <a:spcPct val="130000"/>
              </a:lnSpc>
            </a:pPr>
            <a:r>
              <a:rPr lang="en-US" sz="1300" i="1" dirty="0" smtClean="0"/>
              <a:t>Actions de “Anonymous” pour protester </a:t>
            </a:r>
            <a:r>
              <a:rPr lang="en-US" sz="1300" i="1" dirty="0" err="1" smtClean="0"/>
              <a:t>contre</a:t>
            </a:r>
            <a:r>
              <a:rPr lang="en-US" sz="1300" i="1" dirty="0" smtClean="0"/>
              <a:t> la </a:t>
            </a:r>
            <a:r>
              <a:rPr lang="en-US" sz="1300" i="1" dirty="0" err="1" smtClean="0"/>
              <a:t>fermeture</a:t>
            </a:r>
            <a:r>
              <a:rPr lang="en-US" sz="1300" i="1" dirty="0" smtClean="0"/>
              <a:t> de sites de streaming et </a:t>
            </a:r>
            <a:r>
              <a:rPr lang="en-US" sz="1300" i="1" dirty="0" err="1" smtClean="0"/>
              <a:t>échanges</a:t>
            </a:r>
            <a:r>
              <a:rPr lang="en-US" sz="1300" i="1" dirty="0" smtClean="0"/>
              <a:t> de </a:t>
            </a:r>
            <a:r>
              <a:rPr lang="en-US" sz="1300" i="1" dirty="0" err="1" smtClean="0"/>
              <a:t>fichiers</a:t>
            </a:r>
            <a:endParaRPr lang="en-US" sz="1300" i="1" dirty="0"/>
          </a:p>
          <a:p>
            <a:pPr lvl="1">
              <a:lnSpc>
                <a:spcPct val="130000"/>
              </a:lnSpc>
            </a:pPr>
            <a:r>
              <a:rPr lang="en-US" sz="1300" i="1" dirty="0" smtClean="0"/>
              <a:t>Premier </a:t>
            </a:r>
            <a:r>
              <a:rPr lang="en-US" sz="1300" i="1" dirty="0" err="1" smtClean="0"/>
              <a:t>bilan</a:t>
            </a:r>
            <a:r>
              <a:rPr lang="en-US" sz="1300" i="1" dirty="0" smtClean="0"/>
              <a:t> de la </a:t>
            </a:r>
            <a:r>
              <a:rPr lang="en-US" sz="1300" i="1" dirty="0" err="1" smtClean="0"/>
              <a:t>loi</a:t>
            </a:r>
            <a:r>
              <a:rPr lang="en-US" sz="1300" i="1" dirty="0" smtClean="0"/>
              <a:t> </a:t>
            </a:r>
            <a:r>
              <a:rPr lang="en-US" sz="1300" i="1" dirty="0" err="1" smtClean="0"/>
              <a:t>Hadopi</a:t>
            </a:r>
            <a:r>
              <a:rPr lang="en-US" sz="1300" i="1" dirty="0" smtClean="0"/>
              <a:t> en France</a:t>
            </a:r>
            <a:endParaRPr lang="en-US" sz="1300" i="1" dirty="0"/>
          </a:p>
        </p:txBody>
      </p:sp>
      <p:sp>
        <p:nvSpPr>
          <p:cNvPr id="6" name="Content Placeholder 5"/>
          <p:cNvSpPr>
            <a:spLocks noGrp="1"/>
          </p:cNvSpPr>
          <p:nvPr>
            <p:ph sz="half" idx="16"/>
          </p:nvPr>
        </p:nvSpPr>
        <p:spPr>
          <a:xfrm>
            <a:off x="612587" y="4038599"/>
            <a:ext cx="3290546" cy="1965960"/>
          </a:xfrm>
        </p:spPr>
        <p:txBody>
          <a:bodyPr/>
          <a:lstStyle/>
          <a:p>
            <a:r>
              <a:rPr lang="en-US" dirty="0" err="1" smtClean="0"/>
              <a:t>Quels</a:t>
            </a:r>
            <a:r>
              <a:rPr lang="en-US" dirty="0" smtClean="0"/>
              <a:t> </a:t>
            </a:r>
            <a:r>
              <a:rPr lang="en-US" dirty="0" err="1" smtClean="0"/>
              <a:t>pré-requis</a:t>
            </a:r>
            <a:r>
              <a:rPr lang="en-US" dirty="0" smtClean="0"/>
              <a:t> ?</a:t>
            </a:r>
          </a:p>
          <a:p>
            <a:pPr lvl="1"/>
            <a:r>
              <a:rPr lang="fr-FR" sz="1200" dirty="0"/>
              <a:t>Rareté, </a:t>
            </a:r>
            <a:r>
              <a:rPr lang="fr-FR" sz="1200" dirty="0" smtClean="0"/>
              <a:t>entreprise</a:t>
            </a:r>
            <a:r>
              <a:rPr lang="fr-FR" sz="1200" dirty="0"/>
              <a:t>, valeur, rémunération, régulation, </a:t>
            </a:r>
            <a:r>
              <a:rPr lang="fr-FR" sz="1200" dirty="0" smtClean="0"/>
              <a:t>coûts </a:t>
            </a:r>
            <a:r>
              <a:rPr lang="fr-FR" sz="1200" dirty="0"/>
              <a:t>de production </a:t>
            </a:r>
            <a:endParaRPr lang="en-US" sz="1200" dirty="0"/>
          </a:p>
        </p:txBody>
      </p:sp>
    </p:spTree>
    <p:extLst>
      <p:ext uri="{BB962C8B-B14F-4D97-AF65-F5344CB8AC3E}">
        <p14:creationId xmlns:p14="http://schemas.microsoft.com/office/powerpoint/2010/main" val="190145471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strips(downLeft)">
                                      <p:cBhvr>
                                        <p:cTn id="7" dur="500"/>
                                        <p:tgtEl>
                                          <p:spTgt spid="5">
                                            <p:txEl>
                                              <p:pRg st="0" end="0"/>
                                            </p:txEl>
                                          </p:spTgt>
                                        </p:tgtEl>
                                      </p:cBhvr>
                                    </p:animEffect>
                                  </p:childTnLst>
                                </p:cTn>
                              </p:par>
                              <p:par>
                                <p:cTn id="8" presetID="18" presetClass="entr" presetSubtype="12" fill="hold" grpId="0"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strips(downLeft)">
                                      <p:cBhvr>
                                        <p:cTn id="10" dur="500"/>
                                        <p:tgtEl>
                                          <p:spTgt spid="5">
                                            <p:txEl>
                                              <p:pRg st="1" end="1"/>
                                            </p:txEl>
                                          </p:spTgt>
                                        </p:tgtEl>
                                      </p:cBhvr>
                                    </p:animEffect>
                                  </p:childTnLst>
                                </p:cTn>
                              </p:par>
                              <p:par>
                                <p:cTn id="11" presetID="18" presetClass="entr" presetSubtype="12" fill="hold" grpId="0" nodeType="with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Effect transition="in" filter="strips(downLeft)">
                                      <p:cBhvr>
                                        <p:cTn id="13" dur="500"/>
                                        <p:tgtEl>
                                          <p:spTgt spid="5">
                                            <p:txEl>
                                              <p:pRg st="2" end="2"/>
                                            </p:txEl>
                                          </p:spTgt>
                                        </p:tgtEl>
                                      </p:cBhvr>
                                    </p:animEffect>
                                  </p:childTnLst>
                                </p:cTn>
                              </p:par>
                              <p:par>
                                <p:cTn id="14" presetID="18" presetClass="entr" presetSubtype="12" fill="hold" grpId="0" nodeType="withEffect">
                                  <p:stCondLst>
                                    <p:cond delay="0"/>
                                  </p:stCondLst>
                                  <p:childTnLst>
                                    <p:set>
                                      <p:cBhvr>
                                        <p:cTn id="15" dur="1" fill="hold">
                                          <p:stCondLst>
                                            <p:cond delay="0"/>
                                          </p:stCondLst>
                                        </p:cTn>
                                        <p:tgtEl>
                                          <p:spTgt spid="5">
                                            <p:txEl>
                                              <p:pRg st="3" end="3"/>
                                            </p:txEl>
                                          </p:spTgt>
                                        </p:tgtEl>
                                        <p:attrNameLst>
                                          <p:attrName>style.visibility</p:attrName>
                                        </p:attrNameLst>
                                      </p:cBhvr>
                                      <p:to>
                                        <p:strVal val="visible"/>
                                      </p:to>
                                    </p:set>
                                    <p:animEffect transition="in" filter="strips(downLeft)">
                                      <p:cBhvr>
                                        <p:cTn id="16" dur="500"/>
                                        <p:tgtEl>
                                          <p:spTgt spid="5">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8" presetClass="entr" presetSubtype="12" fill="hold" grpId="0" nodeType="click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strips(downLeft)">
                                      <p:cBhvr>
                                        <p:cTn id="21" dur="500"/>
                                        <p:tgtEl>
                                          <p:spTgt spid="4">
                                            <p:txEl>
                                              <p:pRg st="0" end="0"/>
                                            </p:txEl>
                                          </p:spTgt>
                                        </p:tgtEl>
                                      </p:cBhvr>
                                    </p:animEffect>
                                  </p:childTnLst>
                                </p:cTn>
                              </p:par>
                              <p:par>
                                <p:cTn id="22" presetID="18" presetClass="entr" presetSubtype="12"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strips(downLeft)">
                                      <p:cBhvr>
                                        <p:cTn id="24" dur="500"/>
                                        <p:tgtEl>
                                          <p:spTgt spid="4">
                                            <p:txEl>
                                              <p:pRg st="1" end="1"/>
                                            </p:txEl>
                                          </p:spTgt>
                                        </p:tgtEl>
                                      </p:cBhvr>
                                    </p:animEffect>
                                  </p:childTnLst>
                                </p:cTn>
                              </p:par>
                              <p:par>
                                <p:cTn id="25" presetID="18" presetClass="entr" presetSubtype="12"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strips(downLeft)">
                                      <p:cBhvr>
                                        <p:cTn id="27" dur="500"/>
                                        <p:tgtEl>
                                          <p:spTgt spid="4">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8" presetClass="entr" presetSubtype="12" fill="hold" grpId="0" nodeType="clickEffect">
                                  <p:stCondLst>
                                    <p:cond delay="0"/>
                                  </p:stCondLst>
                                  <p:childTnLst>
                                    <p:set>
                                      <p:cBhvr>
                                        <p:cTn id="31" dur="1" fill="hold">
                                          <p:stCondLst>
                                            <p:cond delay="0"/>
                                          </p:stCondLst>
                                        </p:cTn>
                                        <p:tgtEl>
                                          <p:spTgt spid="6">
                                            <p:txEl>
                                              <p:pRg st="0" end="0"/>
                                            </p:txEl>
                                          </p:spTgt>
                                        </p:tgtEl>
                                        <p:attrNameLst>
                                          <p:attrName>style.visibility</p:attrName>
                                        </p:attrNameLst>
                                      </p:cBhvr>
                                      <p:to>
                                        <p:strVal val="visible"/>
                                      </p:to>
                                    </p:set>
                                    <p:animEffect transition="in" filter="strips(downLeft)">
                                      <p:cBhvr>
                                        <p:cTn id="32" dur="500"/>
                                        <p:tgtEl>
                                          <p:spTgt spid="6">
                                            <p:txEl>
                                              <p:pRg st="0" end="0"/>
                                            </p:txEl>
                                          </p:spTgt>
                                        </p:tgtEl>
                                      </p:cBhvr>
                                    </p:animEffect>
                                  </p:childTnLst>
                                </p:cTn>
                              </p:par>
                              <p:par>
                                <p:cTn id="33" presetID="18" presetClass="entr" presetSubtype="12" fill="hold" grpId="0" nodeType="withEffect">
                                  <p:stCondLst>
                                    <p:cond delay="0"/>
                                  </p:stCondLst>
                                  <p:childTnLst>
                                    <p:set>
                                      <p:cBhvr>
                                        <p:cTn id="34" dur="1" fill="hold">
                                          <p:stCondLst>
                                            <p:cond delay="0"/>
                                          </p:stCondLst>
                                        </p:cTn>
                                        <p:tgtEl>
                                          <p:spTgt spid="6">
                                            <p:txEl>
                                              <p:pRg st="1" end="1"/>
                                            </p:txEl>
                                          </p:spTgt>
                                        </p:tgtEl>
                                        <p:attrNameLst>
                                          <p:attrName>style.visibility</p:attrName>
                                        </p:attrNameLst>
                                      </p:cBhvr>
                                      <p:to>
                                        <p:strVal val="visible"/>
                                      </p:to>
                                    </p:set>
                                    <p:animEffect transition="in" filter="strips(downLeft)">
                                      <p:cBhvr>
                                        <p:cTn id="35" dur="500"/>
                                        <p:tgtEl>
                                          <p:spTgt spid="6">
                                            <p:txEl>
                                              <p:pRg st="1" end="1"/>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8" presetClass="entr" presetSubtype="12" fill="hold" grpId="0" nodeType="clickEffect">
                                  <p:stCondLst>
                                    <p:cond delay="0"/>
                                  </p:stCondLst>
                                  <p:childTnLst>
                                    <p:set>
                                      <p:cBhvr>
                                        <p:cTn id="39" dur="1" fill="hold">
                                          <p:stCondLst>
                                            <p:cond delay="0"/>
                                          </p:stCondLst>
                                        </p:cTn>
                                        <p:tgtEl>
                                          <p:spTgt spid="3">
                                            <p:txEl>
                                              <p:pRg st="0" end="0"/>
                                            </p:txEl>
                                          </p:spTgt>
                                        </p:tgtEl>
                                        <p:attrNameLst>
                                          <p:attrName>style.visibility</p:attrName>
                                        </p:attrNameLst>
                                      </p:cBhvr>
                                      <p:to>
                                        <p:strVal val="visible"/>
                                      </p:to>
                                    </p:set>
                                    <p:animEffect transition="in" filter="strips(downLeft)">
                                      <p:cBhvr>
                                        <p:cTn id="40" dur="500"/>
                                        <p:tgtEl>
                                          <p:spTgt spid="3">
                                            <p:txEl>
                                              <p:pRg st="0" end="0"/>
                                            </p:txEl>
                                          </p:spTgt>
                                        </p:tgtEl>
                                      </p:cBhvr>
                                    </p:animEffect>
                                  </p:childTnLst>
                                </p:cTn>
                              </p:par>
                              <p:par>
                                <p:cTn id="41" presetID="18" presetClass="entr" presetSubtype="12" fill="hold" grpId="0" nodeType="withEffect">
                                  <p:stCondLst>
                                    <p:cond delay="0"/>
                                  </p:stCondLst>
                                  <p:childTnLst>
                                    <p:set>
                                      <p:cBhvr>
                                        <p:cTn id="42" dur="1" fill="hold">
                                          <p:stCondLst>
                                            <p:cond delay="0"/>
                                          </p:stCondLst>
                                        </p:cTn>
                                        <p:tgtEl>
                                          <p:spTgt spid="3">
                                            <p:txEl>
                                              <p:pRg st="1" end="1"/>
                                            </p:txEl>
                                          </p:spTgt>
                                        </p:tgtEl>
                                        <p:attrNameLst>
                                          <p:attrName>style.visibility</p:attrName>
                                        </p:attrNameLst>
                                      </p:cBhvr>
                                      <p:to>
                                        <p:strVal val="visible"/>
                                      </p:to>
                                    </p:set>
                                    <p:animEffect transition="in" filter="strips(downLeft)">
                                      <p:cBhvr>
                                        <p:cTn id="43" dur="500"/>
                                        <p:tgtEl>
                                          <p:spTgt spid="3">
                                            <p:txEl>
                                              <p:pRg st="1" end="1"/>
                                            </p:txEl>
                                          </p:spTgt>
                                        </p:tgtEl>
                                      </p:cBhvr>
                                    </p:animEffect>
                                  </p:childTnLst>
                                </p:cTn>
                              </p:par>
                              <p:par>
                                <p:cTn id="44" presetID="18" presetClass="entr" presetSubtype="12" fill="hold" grpId="0" nodeType="withEffect">
                                  <p:stCondLst>
                                    <p:cond delay="0"/>
                                  </p:stCondLst>
                                  <p:childTnLst>
                                    <p:set>
                                      <p:cBhvr>
                                        <p:cTn id="45" dur="1" fill="hold">
                                          <p:stCondLst>
                                            <p:cond delay="0"/>
                                          </p:stCondLst>
                                        </p:cTn>
                                        <p:tgtEl>
                                          <p:spTgt spid="3">
                                            <p:txEl>
                                              <p:pRg st="2" end="2"/>
                                            </p:txEl>
                                          </p:spTgt>
                                        </p:tgtEl>
                                        <p:attrNameLst>
                                          <p:attrName>style.visibility</p:attrName>
                                        </p:attrNameLst>
                                      </p:cBhvr>
                                      <p:to>
                                        <p:strVal val="visible"/>
                                      </p:to>
                                    </p:set>
                                    <p:animEffect transition="in" filter="strips(downLeft)">
                                      <p:cBhvr>
                                        <p:cTn id="46" dur="500"/>
                                        <p:tgtEl>
                                          <p:spTgt spid="3">
                                            <p:txEl>
                                              <p:pRg st="2" end="2"/>
                                            </p:txEl>
                                          </p:spTgt>
                                        </p:tgtEl>
                                      </p:cBhvr>
                                    </p:animEffect>
                                  </p:childTnLst>
                                </p:cTn>
                              </p:par>
                              <p:par>
                                <p:cTn id="47" presetID="18" presetClass="entr" presetSubtype="12" fill="hold" grpId="0" nodeType="withEffect">
                                  <p:stCondLst>
                                    <p:cond delay="0"/>
                                  </p:stCondLst>
                                  <p:childTnLst>
                                    <p:set>
                                      <p:cBhvr>
                                        <p:cTn id="48" dur="1" fill="hold">
                                          <p:stCondLst>
                                            <p:cond delay="0"/>
                                          </p:stCondLst>
                                        </p:cTn>
                                        <p:tgtEl>
                                          <p:spTgt spid="3">
                                            <p:txEl>
                                              <p:pRg st="3" end="3"/>
                                            </p:txEl>
                                          </p:spTgt>
                                        </p:tgtEl>
                                        <p:attrNameLst>
                                          <p:attrName>style.visibility</p:attrName>
                                        </p:attrNameLst>
                                      </p:cBhvr>
                                      <p:to>
                                        <p:strVal val="visible"/>
                                      </p:to>
                                    </p:set>
                                    <p:animEffect transition="in" filter="strips(downLeft)">
                                      <p:cBhvr>
                                        <p:cTn id="49" dur="500"/>
                                        <p:tgtEl>
                                          <p:spTgt spid="3">
                                            <p:txEl>
                                              <p:pRg st="3" end="3"/>
                                            </p:txEl>
                                          </p:spTgt>
                                        </p:tgtEl>
                                      </p:cBhvr>
                                    </p:animEffect>
                                  </p:childTnLst>
                                </p:cTn>
                              </p:par>
                              <p:par>
                                <p:cTn id="50" presetID="18" presetClass="entr" presetSubtype="12" fill="hold" grpId="0" nodeType="withEffect">
                                  <p:stCondLst>
                                    <p:cond delay="0"/>
                                  </p:stCondLst>
                                  <p:childTnLst>
                                    <p:set>
                                      <p:cBhvr>
                                        <p:cTn id="51" dur="1" fill="hold">
                                          <p:stCondLst>
                                            <p:cond delay="0"/>
                                          </p:stCondLst>
                                        </p:cTn>
                                        <p:tgtEl>
                                          <p:spTgt spid="3">
                                            <p:txEl>
                                              <p:pRg st="4" end="4"/>
                                            </p:txEl>
                                          </p:spTgt>
                                        </p:tgtEl>
                                        <p:attrNameLst>
                                          <p:attrName>style.visibility</p:attrName>
                                        </p:attrNameLst>
                                      </p:cBhvr>
                                      <p:to>
                                        <p:strVal val="visible"/>
                                      </p:to>
                                    </p:set>
                                    <p:animEffect transition="in" filter="strips(downLeft)">
                                      <p:cBhvr>
                                        <p:cTn id="5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P spid="5" grpId="0" build="p"/>
      <p:bldP spid="6"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671762" y="222584"/>
            <a:ext cx="7455458" cy="6047205"/>
          </a:xfrm>
          <a:prstGeom prst="rect">
            <a:avLst/>
          </a:prstGeom>
        </p:spPr>
      </p:pic>
      <p:sp>
        <p:nvSpPr>
          <p:cNvPr id="3" name="TextBox 2"/>
          <p:cNvSpPr txBox="1"/>
          <p:nvPr/>
        </p:nvSpPr>
        <p:spPr>
          <a:xfrm>
            <a:off x="2219158" y="5606351"/>
            <a:ext cx="2499895" cy="954107"/>
          </a:xfrm>
          <a:prstGeom prst="rect">
            <a:avLst/>
          </a:prstGeom>
          <a:noFill/>
        </p:spPr>
        <p:txBody>
          <a:bodyPr wrap="square" rtlCol="0">
            <a:spAutoFit/>
          </a:bodyPr>
          <a:lstStyle/>
          <a:p>
            <a:r>
              <a:rPr lang="fr-FR" sz="2800" dirty="0" smtClean="0"/>
              <a:t>Economie numérique</a:t>
            </a:r>
            <a:endParaRPr lang="fr-FR" sz="2800" dirty="0"/>
          </a:p>
        </p:txBody>
      </p:sp>
    </p:spTree>
    <p:extLst>
      <p:ext uri="{BB962C8B-B14F-4D97-AF65-F5344CB8AC3E}">
        <p14:creationId xmlns:p14="http://schemas.microsoft.com/office/powerpoint/2010/main" val="2947456209"/>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p:cNvGrpSpPr/>
          <p:nvPr/>
        </p:nvGrpSpPr>
        <p:grpSpPr>
          <a:xfrm>
            <a:off x="598714" y="2987652"/>
            <a:ext cx="1948544" cy="3235348"/>
            <a:chOff x="1106714" y="2987652"/>
            <a:chExt cx="1948544" cy="3235348"/>
          </a:xfrm>
        </p:grpSpPr>
        <p:pic>
          <p:nvPicPr>
            <p:cNvPr id="5" name="Picture 4"/>
            <p:cNvPicPr>
              <a:picLocks noChangeAspect="1"/>
            </p:cNvPicPr>
            <p:nvPr/>
          </p:nvPicPr>
          <p:blipFill>
            <a:blip r:embed="rId2"/>
            <a:stretch>
              <a:fillRect/>
            </a:stretch>
          </p:blipFill>
          <p:spPr>
            <a:xfrm>
              <a:off x="1360427" y="2987652"/>
              <a:ext cx="1295400" cy="2882900"/>
            </a:xfrm>
            <a:prstGeom prst="rect">
              <a:avLst/>
            </a:prstGeom>
          </p:spPr>
        </p:pic>
        <p:sp>
          <p:nvSpPr>
            <p:cNvPr id="6" name="Rectangle 5"/>
            <p:cNvSpPr/>
            <p:nvPr/>
          </p:nvSpPr>
          <p:spPr>
            <a:xfrm>
              <a:off x="1106714" y="5388429"/>
              <a:ext cx="662215" cy="48212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7" name="Rectangle 6"/>
            <p:cNvSpPr/>
            <p:nvPr/>
          </p:nvSpPr>
          <p:spPr>
            <a:xfrm>
              <a:off x="2393043" y="3354614"/>
              <a:ext cx="662215" cy="48212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8" name="Rectangle 7"/>
            <p:cNvSpPr/>
            <p:nvPr/>
          </p:nvSpPr>
          <p:spPr>
            <a:xfrm>
              <a:off x="1768929" y="5843339"/>
              <a:ext cx="886898" cy="37966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20" name="Group 19"/>
          <p:cNvGrpSpPr/>
          <p:nvPr/>
        </p:nvGrpSpPr>
        <p:grpSpPr>
          <a:xfrm>
            <a:off x="6512765" y="2053531"/>
            <a:ext cx="1727721" cy="3820409"/>
            <a:chOff x="6512765" y="2050143"/>
            <a:chExt cx="1727721" cy="3820409"/>
          </a:xfrm>
        </p:grpSpPr>
        <p:pic>
          <p:nvPicPr>
            <p:cNvPr id="10" name="Picture 9"/>
            <p:cNvPicPr>
              <a:picLocks noChangeAspect="1"/>
            </p:cNvPicPr>
            <p:nvPr/>
          </p:nvPicPr>
          <p:blipFill>
            <a:blip r:embed="rId3"/>
            <a:stretch>
              <a:fillRect/>
            </a:stretch>
          </p:blipFill>
          <p:spPr>
            <a:xfrm>
              <a:off x="6943660" y="2431143"/>
              <a:ext cx="1296826" cy="3439409"/>
            </a:xfrm>
            <a:prstGeom prst="rect">
              <a:avLst/>
            </a:prstGeom>
          </p:spPr>
        </p:pic>
        <p:sp>
          <p:nvSpPr>
            <p:cNvPr id="15" name="Rectangle 14"/>
            <p:cNvSpPr/>
            <p:nvPr/>
          </p:nvSpPr>
          <p:spPr>
            <a:xfrm>
              <a:off x="6512765" y="2050143"/>
              <a:ext cx="662215" cy="130447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16" name="Oval Callout 15"/>
          <p:cNvSpPr/>
          <p:nvPr/>
        </p:nvSpPr>
        <p:spPr>
          <a:xfrm>
            <a:off x="5328172" y="299358"/>
            <a:ext cx="1846808" cy="635000"/>
          </a:xfrm>
          <a:prstGeom prst="wedgeEllipseCallout">
            <a:avLst>
              <a:gd name="adj1" fmla="val 47478"/>
              <a:gd name="adj2" fmla="val 168215"/>
            </a:avLst>
          </a:prstGeom>
          <a:solidFill>
            <a:schemeClr val="tx2">
              <a:lumMod val="10000"/>
              <a:lumOff val="9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err="1" smtClean="0">
                <a:solidFill>
                  <a:schemeClr val="tx2"/>
                </a:solidFill>
                <a:latin typeface="Comic Sans MS"/>
                <a:cs typeface="Comic Sans MS"/>
              </a:rPr>
              <a:t>Universal</a:t>
            </a:r>
            <a:endParaRPr lang="fr-FR" dirty="0">
              <a:solidFill>
                <a:schemeClr val="tx2"/>
              </a:solidFill>
              <a:latin typeface="Comic Sans MS"/>
              <a:cs typeface="Comic Sans MS"/>
            </a:endParaRPr>
          </a:p>
        </p:txBody>
      </p:sp>
      <p:sp>
        <p:nvSpPr>
          <p:cNvPr id="17" name="Oval Callout 16"/>
          <p:cNvSpPr/>
          <p:nvPr/>
        </p:nvSpPr>
        <p:spPr>
          <a:xfrm>
            <a:off x="5433264" y="834572"/>
            <a:ext cx="865029" cy="635000"/>
          </a:xfrm>
          <a:prstGeom prst="wedgeEllipseCallout">
            <a:avLst>
              <a:gd name="adj1" fmla="val 155286"/>
              <a:gd name="adj2" fmla="val 142500"/>
            </a:avLst>
          </a:prstGeom>
          <a:solidFill>
            <a:schemeClr val="tx2">
              <a:lumMod val="10000"/>
              <a:lumOff val="9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smtClean="0">
                <a:solidFill>
                  <a:schemeClr val="tx2"/>
                </a:solidFill>
                <a:latin typeface="Comic Sans MS"/>
                <a:cs typeface="Comic Sans MS"/>
              </a:rPr>
              <a:t>CV</a:t>
            </a:r>
            <a:endParaRPr lang="fr-FR" dirty="0">
              <a:solidFill>
                <a:schemeClr val="tx2"/>
              </a:solidFill>
              <a:latin typeface="Comic Sans MS"/>
              <a:cs typeface="Comic Sans MS"/>
            </a:endParaRPr>
          </a:p>
        </p:txBody>
      </p:sp>
      <p:sp>
        <p:nvSpPr>
          <p:cNvPr id="18" name="Oval Callout 17"/>
          <p:cNvSpPr/>
          <p:nvPr/>
        </p:nvSpPr>
        <p:spPr>
          <a:xfrm>
            <a:off x="4793286" y="1336652"/>
            <a:ext cx="1236437" cy="635000"/>
          </a:xfrm>
          <a:prstGeom prst="wedgeEllipseCallout">
            <a:avLst>
              <a:gd name="adj1" fmla="val 98978"/>
              <a:gd name="adj2" fmla="val 69643"/>
            </a:avLst>
          </a:prstGeom>
          <a:solidFill>
            <a:schemeClr val="tx2">
              <a:lumMod val="10000"/>
              <a:lumOff val="9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smtClean="0">
                <a:solidFill>
                  <a:schemeClr val="tx2"/>
                </a:solidFill>
                <a:latin typeface="Comic Sans MS"/>
                <a:cs typeface="Comic Sans MS"/>
              </a:rPr>
              <a:t>Bill </a:t>
            </a:r>
            <a:r>
              <a:rPr lang="fr-FR" dirty="0">
                <a:solidFill>
                  <a:schemeClr val="tx2"/>
                </a:solidFill>
                <a:latin typeface="Comic Sans MS"/>
                <a:cs typeface="Comic Sans MS"/>
              </a:rPr>
              <a:t>G</a:t>
            </a:r>
            <a:r>
              <a:rPr lang="fr-FR" dirty="0" smtClean="0">
                <a:solidFill>
                  <a:schemeClr val="tx2"/>
                </a:solidFill>
                <a:latin typeface="Comic Sans MS"/>
                <a:cs typeface="Comic Sans MS"/>
              </a:rPr>
              <a:t>ates</a:t>
            </a:r>
            <a:endParaRPr lang="fr-FR" dirty="0">
              <a:solidFill>
                <a:schemeClr val="tx2"/>
              </a:solidFill>
              <a:latin typeface="Comic Sans MS"/>
              <a:cs typeface="Comic Sans MS"/>
            </a:endParaRPr>
          </a:p>
        </p:txBody>
      </p:sp>
      <p:sp>
        <p:nvSpPr>
          <p:cNvPr id="19" name="Oval Callout 18"/>
          <p:cNvSpPr/>
          <p:nvPr/>
        </p:nvSpPr>
        <p:spPr>
          <a:xfrm>
            <a:off x="5021037" y="1973225"/>
            <a:ext cx="1922623" cy="635000"/>
          </a:xfrm>
          <a:prstGeom prst="wedgeEllipseCallout">
            <a:avLst>
              <a:gd name="adj1" fmla="val 51809"/>
              <a:gd name="adj2" fmla="val 51072"/>
            </a:avLst>
          </a:prstGeom>
          <a:solidFill>
            <a:schemeClr val="tx2">
              <a:lumMod val="10000"/>
              <a:lumOff val="9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err="1" smtClean="0">
                <a:solidFill>
                  <a:schemeClr val="tx2"/>
                </a:solidFill>
                <a:latin typeface="Comic Sans MS"/>
                <a:cs typeface="Comic Sans MS"/>
              </a:rPr>
              <a:t>Universalis</a:t>
            </a:r>
            <a:endParaRPr lang="fr-FR" dirty="0">
              <a:solidFill>
                <a:schemeClr val="tx2"/>
              </a:solidFill>
              <a:latin typeface="Comic Sans MS"/>
              <a:cs typeface="Comic Sans MS"/>
            </a:endParaRPr>
          </a:p>
        </p:txBody>
      </p:sp>
      <p:sp>
        <p:nvSpPr>
          <p:cNvPr id="22" name="Oval Callout 21"/>
          <p:cNvSpPr/>
          <p:nvPr/>
        </p:nvSpPr>
        <p:spPr>
          <a:xfrm>
            <a:off x="1968757" y="616858"/>
            <a:ext cx="1442358" cy="635000"/>
          </a:xfrm>
          <a:prstGeom prst="wedgeEllipseCallout">
            <a:avLst>
              <a:gd name="adj1" fmla="val -34668"/>
              <a:gd name="adj2" fmla="val 241071"/>
            </a:avLst>
          </a:prstGeom>
          <a:solidFill>
            <a:schemeClr val="accent4">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err="1" smtClean="0">
                <a:solidFill>
                  <a:schemeClr val="tx2"/>
                </a:solidFill>
                <a:latin typeface="Comic Sans MS"/>
                <a:cs typeface="Comic Sans MS"/>
              </a:rPr>
              <a:t>Spotify</a:t>
            </a:r>
            <a:endParaRPr lang="fr-FR" dirty="0">
              <a:solidFill>
                <a:schemeClr val="tx2"/>
              </a:solidFill>
              <a:latin typeface="Comic Sans MS"/>
              <a:cs typeface="Comic Sans MS"/>
            </a:endParaRPr>
          </a:p>
        </p:txBody>
      </p:sp>
      <p:sp>
        <p:nvSpPr>
          <p:cNvPr id="23" name="Oval Callout 22"/>
          <p:cNvSpPr/>
          <p:nvPr/>
        </p:nvSpPr>
        <p:spPr>
          <a:xfrm>
            <a:off x="2795879" y="1191033"/>
            <a:ext cx="1230472" cy="635000"/>
          </a:xfrm>
          <a:prstGeom prst="wedgeEllipseCallout">
            <a:avLst>
              <a:gd name="adj1" fmla="val -82445"/>
              <a:gd name="adj2" fmla="val 113928"/>
            </a:avLst>
          </a:prstGeom>
          <a:solidFill>
            <a:schemeClr val="accent4">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smtClean="0">
                <a:solidFill>
                  <a:schemeClr val="tx2"/>
                </a:solidFill>
                <a:latin typeface="Comic Sans MS"/>
                <a:cs typeface="Comic Sans MS"/>
              </a:rPr>
              <a:t>Profil</a:t>
            </a:r>
            <a:endParaRPr lang="fr-FR" dirty="0">
              <a:solidFill>
                <a:schemeClr val="tx2"/>
              </a:solidFill>
              <a:latin typeface="Comic Sans MS"/>
              <a:cs typeface="Comic Sans MS"/>
            </a:endParaRPr>
          </a:p>
        </p:txBody>
      </p:sp>
      <p:sp>
        <p:nvSpPr>
          <p:cNvPr id="24" name="Oval Callout 23"/>
          <p:cNvSpPr/>
          <p:nvPr/>
        </p:nvSpPr>
        <p:spPr>
          <a:xfrm>
            <a:off x="2240642" y="1842838"/>
            <a:ext cx="2022667" cy="506185"/>
          </a:xfrm>
          <a:prstGeom prst="wedgeEllipseCallout">
            <a:avLst>
              <a:gd name="adj1" fmla="val -67751"/>
              <a:gd name="adj2" fmla="val 169351"/>
            </a:avLst>
          </a:prstGeom>
          <a:solidFill>
            <a:schemeClr val="accent4">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de-DE" dirty="0" smtClean="0">
                <a:solidFill>
                  <a:schemeClr val="tx2"/>
                </a:solidFill>
                <a:latin typeface="Comic Sans MS"/>
                <a:cs typeface="Comic Sans MS"/>
              </a:rPr>
              <a:t>Zuckerberg</a:t>
            </a:r>
            <a:endParaRPr lang="fr-FR" dirty="0">
              <a:solidFill>
                <a:schemeClr val="tx2"/>
              </a:solidFill>
              <a:latin typeface="Comic Sans MS"/>
              <a:cs typeface="Comic Sans MS"/>
            </a:endParaRPr>
          </a:p>
        </p:txBody>
      </p:sp>
      <p:sp>
        <p:nvSpPr>
          <p:cNvPr id="25" name="Oval Callout 24"/>
          <p:cNvSpPr/>
          <p:nvPr/>
        </p:nvSpPr>
        <p:spPr>
          <a:xfrm>
            <a:off x="2240642" y="2290725"/>
            <a:ext cx="1922623" cy="635000"/>
          </a:xfrm>
          <a:prstGeom prst="wedgeEllipseCallout">
            <a:avLst>
              <a:gd name="adj1" fmla="val -59542"/>
              <a:gd name="adj2" fmla="val 78214"/>
            </a:avLst>
          </a:prstGeom>
          <a:solidFill>
            <a:schemeClr val="accent4">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err="1" smtClean="0">
                <a:solidFill>
                  <a:schemeClr val="tx2"/>
                </a:solidFill>
                <a:latin typeface="Comic Sans MS"/>
                <a:cs typeface="Comic Sans MS"/>
              </a:rPr>
              <a:t>Wikipedia</a:t>
            </a:r>
            <a:endParaRPr lang="fr-FR" dirty="0">
              <a:solidFill>
                <a:schemeClr val="tx2"/>
              </a:solidFill>
              <a:latin typeface="Comic Sans MS"/>
              <a:cs typeface="Comic Sans MS"/>
            </a:endParaRPr>
          </a:p>
        </p:txBody>
      </p:sp>
      <p:sp>
        <p:nvSpPr>
          <p:cNvPr id="26" name="Oval Callout 25"/>
          <p:cNvSpPr/>
          <p:nvPr/>
        </p:nvSpPr>
        <p:spPr>
          <a:xfrm>
            <a:off x="5503511" y="2505051"/>
            <a:ext cx="848690" cy="635000"/>
          </a:xfrm>
          <a:prstGeom prst="wedgeEllipseCallout">
            <a:avLst>
              <a:gd name="adj1" fmla="val 125599"/>
              <a:gd name="adj2" fmla="val 21072"/>
            </a:avLst>
          </a:prstGeom>
          <a:solidFill>
            <a:schemeClr val="tx2">
              <a:lumMod val="10000"/>
              <a:lumOff val="9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smtClean="0">
                <a:solidFill>
                  <a:schemeClr val="tx2"/>
                </a:solidFill>
                <a:latin typeface="Comic Sans MS"/>
                <a:cs typeface="Comic Sans MS"/>
              </a:rPr>
              <a:t>PC</a:t>
            </a:r>
            <a:endParaRPr lang="fr-FR" dirty="0">
              <a:solidFill>
                <a:schemeClr val="tx2"/>
              </a:solidFill>
              <a:latin typeface="Comic Sans MS"/>
              <a:cs typeface="Comic Sans MS"/>
            </a:endParaRPr>
          </a:p>
        </p:txBody>
      </p:sp>
      <p:sp>
        <p:nvSpPr>
          <p:cNvPr id="27" name="Oval Callout 26"/>
          <p:cNvSpPr/>
          <p:nvPr/>
        </p:nvSpPr>
        <p:spPr>
          <a:xfrm>
            <a:off x="2547257" y="2822551"/>
            <a:ext cx="2167811" cy="635000"/>
          </a:xfrm>
          <a:prstGeom prst="wedgeEllipseCallout">
            <a:avLst>
              <a:gd name="adj1" fmla="val -73295"/>
              <a:gd name="adj2" fmla="val 42500"/>
            </a:avLst>
          </a:prstGeom>
          <a:solidFill>
            <a:schemeClr val="accent4">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smtClean="0">
                <a:solidFill>
                  <a:schemeClr val="tx2"/>
                </a:solidFill>
                <a:latin typeface="Comic Sans MS"/>
                <a:cs typeface="Comic Sans MS"/>
              </a:rPr>
              <a:t>Smartphone</a:t>
            </a:r>
            <a:endParaRPr lang="fr-FR" dirty="0">
              <a:solidFill>
                <a:schemeClr val="tx2"/>
              </a:solidFill>
              <a:latin typeface="Comic Sans MS"/>
              <a:cs typeface="Comic Sans MS"/>
            </a:endParaRPr>
          </a:p>
        </p:txBody>
      </p:sp>
      <p:cxnSp>
        <p:nvCxnSpPr>
          <p:cNvPr id="29" name="Straight Connector 28"/>
          <p:cNvCxnSpPr/>
          <p:nvPr/>
        </p:nvCxnSpPr>
        <p:spPr>
          <a:xfrm>
            <a:off x="929822" y="5855084"/>
            <a:ext cx="7624535" cy="71234"/>
          </a:xfrm>
          <a:prstGeom prst="line">
            <a:avLst/>
          </a:prstGeom>
          <a:ln>
            <a:solidFill>
              <a:schemeClr val="accent1"/>
            </a:solidFill>
          </a:ln>
          <a:effectLst>
            <a:glow rad="101600">
              <a:schemeClr val="accent1">
                <a:alpha val="75000"/>
              </a:schemeClr>
            </a:glow>
          </a:effectLst>
        </p:spPr>
        <p:style>
          <a:lnRef idx="2">
            <a:schemeClr val="accent1"/>
          </a:lnRef>
          <a:fillRef idx="0">
            <a:schemeClr val="accent1"/>
          </a:fillRef>
          <a:effectRef idx="1">
            <a:schemeClr val="accent1"/>
          </a:effectRef>
          <a:fontRef idx="minor">
            <a:schemeClr val="tx1"/>
          </a:fontRef>
        </p:style>
      </p:cxnSp>
      <p:sp>
        <p:nvSpPr>
          <p:cNvPr id="30" name="Oval Callout 29"/>
          <p:cNvSpPr/>
          <p:nvPr/>
        </p:nvSpPr>
        <p:spPr>
          <a:xfrm>
            <a:off x="5249580" y="3617686"/>
            <a:ext cx="1560286" cy="635000"/>
          </a:xfrm>
          <a:prstGeom prst="wedgeEllipseCallout">
            <a:avLst>
              <a:gd name="adj1" fmla="val 82418"/>
              <a:gd name="adj2" fmla="val -88929"/>
            </a:avLst>
          </a:prstGeom>
          <a:solidFill>
            <a:schemeClr val="tx2">
              <a:lumMod val="10000"/>
              <a:lumOff val="9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smtClean="0">
                <a:solidFill>
                  <a:schemeClr val="tx2"/>
                </a:solidFill>
                <a:latin typeface="Comic Sans MS"/>
                <a:cs typeface="Comic Sans MS"/>
              </a:rPr>
              <a:t>Devoirs</a:t>
            </a:r>
            <a:endParaRPr lang="fr-FR" dirty="0">
              <a:solidFill>
                <a:schemeClr val="tx2"/>
              </a:solidFill>
              <a:latin typeface="Comic Sans MS"/>
              <a:cs typeface="Comic Sans MS"/>
            </a:endParaRPr>
          </a:p>
        </p:txBody>
      </p:sp>
      <p:sp>
        <p:nvSpPr>
          <p:cNvPr id="32" name="Oval Callout 31"/>
          <p:cNvSpPr/>
          <p:nvPr/>
        </p:nvSpPr>
        <p:spPr>
          <a:xfrm>
            <a:off x="5089071" y="3066142"/>
            <a:ext cx="1087791" cy="556509"/>
          </a:xfrm>
          <a:prstGeom prst="wedgeEllipseCallout">
            <a:avLst>
              <a:gd name="adj1" fmla="val 151252"/>
              <a:gd name="adj2" fmla="val -13214"/>
            </a:avLst>
          </a:prstGeom>
          <a:solidFill>
            <a:schemeClr val="tx2">
              <a:lumMod val="10000"/>
              <a:lumOff val="9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smtClean="0">
                <a:solidFill>
                  <a:schemeClr val="tx2"/>
                </a:solidFill>
                <a:latin typeface="Comic Sans MS"/>
                <a:cs typeface="Comic Sans MS"/>
              </a:rPr>
              <a:t>Fnac</a:t>
            </a:r>
            <a:endParaRPr lang="fr-FR" dirty="0">
              <a:solidFill>
                <a:schemeClr val="tx2"/>
              </a:solidFill>
              <a:latin typeface="Comic Sans MS"/>
              <a:cs typeface="Comic Sans MS"/>
            </a:endParaRPr>
          </a:p>
        </p:txBody>
      </p:sp>
      <p:sp>
        <p:nvSpPr>
          <p:cNvPr id="34" name="Oval Callout 33"/>
          <p:cNvSpPr/>
          <p:nvPr/>
        </p:nvSpPr>
        <p:spPr>
          <a:xfrm>
            <a:off x="2688455" y="3366596"/>
            <a:ext cx="1474810" cy="635000"/>
          </a:xfrm>
          <a:prstGeom prst="wedgeEllipseCallout">
            <a:avLst>
              <a:gd name="adj1" fmla="val -78317"/>
              <a:gd name="adj2" fmla="val -6071"/>
            </a:avLst>
          </a:prstGeom>
          <a:solidFill>
            <a:schemeClr val="accent4">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smtClean="0">
                <a:solidFill>
                  <a:schemeClr val="tx2"/>
                </a:solidFill>
                <a:latin typeface="Comic Sans MS"/>
                <a:cs typeface="Comic Sans MS"/>
              </a:rPr>
              <a:t>Amazon</a:t>
            </a:r>
            <a:endParaRPr lang="fr-FR" dirty="0">
              <a:solidFill>
                <a:schemeClr val="tx2"/>
              </a:solidFill>
              <a:latin typeface="Comic Sans MS"/>
              <a:cs typeface="Comic Sans MS"/>
            </a:endParaRPr>
          </a:p>
        </p:txBody>
      </p:sp>
      <p:sp>
        <p:nvSpPr>
          <p:cNvPr id="31" name="Oval Callout 30"/>
          <p:cNvSpPr/>
          <p:nvPr/>
        </p:nvSpPr>
        <p:spPr>
          <a:xfrm>
            <a:off x="2547258" y="3935186"/>
            <a:ext cx="2167810" cy="635000"/>
          </a:xfrm>
          <a:prstGeom prst="wedgeEllipseCallout">
            <a:avLst>
              <a:gd name="adj1" fmla="val -72876"/>
              <a:gd name="adj2" fmla="val -56071"/>
            </a:avLst>
          </a:prstGeom>
          <a:solidFill>
            <a:schemeClr val="accent4">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err="1" smtClean="0">
                <a:solidFill>
                  <a:schemeClr val="tx2"/>
                </a:solidFill>
                <a:latin typeface="Comic Sans MS"/>
                <a:cs typeface="Comic Sans MS"/>
              </a:rPr>
              <a:t>Oboulo.com</a:t>
            </a:r>
            <a:endParaRPr lang="fr-FR" dirty="0">
              <a:solidFill>
                <a:schemeClr val="tx2"/>
              </a:solidFill>
              <a:latin typeface="Comic Sans MS"/>
              <a:cs typeface="Comic Sans MS"/>
            </a:endParaRPr>
          </a:p>
        </p:txBody>
      </p:sp>
    </p:spTree>
    <p:extLst>
      <p:ext uri="{BB962C8B-B14F-4D97-AF65-F5344CB8AC3E}">
        <p14:creationId xmlns:p14="http://schemas.microsoft.com/office/powerpoint/2010/main" val="141211211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999"/>
                                          </p:stCondLst>
                                        </p:cTn>
                                        <p:tgtEl>
                                          <p:spTgt spid="22"/>
                                        </p:tgtEl>
                                        <p:attrNameLst>
                                          <p:attrName>style.visibility</p:attrName>
                                        </p:attrNameLst>
                                      </p:cBhvr>
                                      <p:to>
                                        <p:strVal val="visible"/>
                                      </p:to>
                                    </p:set>
                                  </p:childTnLst>
                                </p:cTn>
                              </p:par>
                            </p:childTnLst>
                          </p:cTn>
                        </p:par>
                        <p:par>
                          <p:cTn id="10" fill="hold">
                            <p:stCondLst>
                              <p:cond delay="1000"/>
                            </p:stCondLst>
                            <p:childTnLst>
                              <p:par>
                                <p:cTn id="11" presetID="1" presetClass="entr" presetSubtype="0" fill="hold" grpId="0" nodeType="afterEffect">
                                  <p:stCondLst>
                                    <p:cond delay="0"/>
                                  </p:stCondLst>
                                  <p:childTnLst>
                                    <p:set>
                                      <p:cBhvr>
                                        <p:cTn id="12" dur="1" fill="hold">
                                          <p:stCondLst>
                                            <p:cond delay="999"/>
                                          </p:stCondLst>
                                        </p:cTn>
                                        <p:tgtEl>
                                          <p:spTgt spid="17"/>
                                        </p:tgtEl>
                                        <p:attrNameLst>
                                          <p:attrName>style.visibility</p:attrName>
                                        </p:attrNameLst>
                                      </p:cBhvr>
                                      <p:to>
                                        <p:strVal val="visible"/>
                                      </p:to>
                                    </p:set>
                                  </p:childTnLst>
                                </p:cTn>
                              </p:par>
                            </p:childTnLst>
                          </p:cTn>
                        </p:par>
                        <p:par>
                          <p:cTn id="13" fill="hold">
                            <p:stCondLst>
                              <p:cond delay="2000"/>
                            </p:stCondLst>
                            <p:childTnLst>
                              <p:par>
                                <p:cTn id="14" presetID="1" presetClass="entr" presetSubtype="0" fill="hold" grpId="0" nodeType="afterEffect">
                                  <p:stCondLst>
                                    <p:cond delay="0"/>
                                  </p:stCondLst>
                                  <p:childTnLst>
                                    <p:set>
                                      <p:cBhvr>
                                        <p:cTn id="15" dur="1" fill="hold">
                                          <p:stCondLst>
                                            <p:cond delay="999"/>
                                          </p:stCondLst>
                                        </p:cTn>
                                        <p:tgtEl>
                                          <p:spTgt spid="23"/>
                                        </p:tgtEl>
                                        <p:attrNameLst>
                                          <p:attrName>style.visibility</p:attrName>
                                        </p:attrNameLst>
                                      </p:cBhvr>
                                      <p:to>
                                        <p:strVal val="visible"/>
                                      </p:to>
                                    </p:set>
                                  </p:childTnLst>
                                </p:cTn>
                              </p:par>
                            </p:childTnLst>
                          </p:cTn>
                        </p:par>
                        <p:par>
                          <p:cTn id="16" fill="hold">
                            <p:stCondLst>
                              <p:cond delay="3000"/>
                            </p:stCondLst>
                            <p:childTnLst>
                              <p:par>
                                <p:cTn id="17" presetID="1" presetClass="entr" presetSubtype="0" fill="hold" grpId="0" nodeType="afterEffect">
                                  <p:stCondLst>
                                    <p:cond delay="0"/>
                                  </p:stCondLst>
                                  <p:childTnLst>
                                    <p:set>
                                      <p:cBhvr>
                                        <p:cTn id="18" dur="1" fill="hold">
                                          <p:stCondLst>
                                            <p:cond delay="999"/>
                                          </p:stCondLst>
                                        </p:cTn>
                                        <p:tgtEl>
                                          <p:spTgt spid="18"/>
                                        </p:tgtEl>
                                        <p:attrNameLst>
                                          <p:attrName>style.visibility</p:attrName>
                                        </p:attrNameLst>
                                      </p:cBhvr>
                                      <p:to>
                                        <p:strVal val="visible"/>
                                      </p:to>
                                    </p:set>
                                  </p:childTnLst>
                                </p:cTn>
                              </p:par>
                            </p:childTnLst>
                          </p:cTn>
                        </p:par>
                        <p:par>
                          <p:cTn id="19" fill="hold">
                            <p:stCondLst>
                              <p:cond delay="4000"/>
                            </p:stCondLst>
                            <p:childTnLst>
                              <p:par>
                                <p:cTn id="20" presetID="1" presetClass="entr" presetSubtype="0" fill="hold" grpId="0" nodeType="afterEffect">
                                  <p:stCondLst>
                                    <p:cond delay="0"/>
                                  </p:stCondLst>
                                  <p:childTnLst>
                                    <p:set>
                                      <p:cBhvr>
                                        <p:cTn id="21" dur="1" fill="hold">
                                          <p:stCondLst>
                                            <p:cond delay="999"/>
                                          </p:stCondLst>
                                        </p:cTn>
                                        <p:tgtEl>
                                          <p:spTgt spid="24"/>
                                        </p:tgtEl>
                                        <p:attrNameLst>
                                          <p:attrName>style.visibility</p:attrName>
                                        </p:attrNameLst>
                                      </p:cBhvr>
                                      <p:to>
                                        <p:strVal val="visible"/>
                                      </p:to>
                                    </p:set>
                                  </p:childTnLst>
                                </p:cTn>
                              </p:par>
                            </p:childTnLst>
                          </p:cTn>
                        </p:par>
                        <p:par>
                          <p:cTn id="22" fill="hold">
                            <p:stCondLst>
                              <p:cond delay="5000"/>
                            </p:stCondLst>
                            <p:childTnLst>
                              <p:par>
                                <p:cTn id="23" presetID="1" presetClass="entr" presetSubtype="0" fill="hold" grpId="0" nodeType="afterEffect">
                                  <p:stCondLst>
                                    <p:cond delay="0"/>
                                  </p:stCondLst>
                                  <p:childTnLst>
                                    <p:set>
                                      <p:cBhvr>
                                        <p:cTn id="24" dur="1" fill="hold">
                                          <p:stCondLst>
                                            <p:cond delay="999"/>
                                          </p:stCondLst>
                                        </p:cTn>
                                        <p:tgtEl>
                                          <p:spTgt spid="19"/>
                                        </p:tgtEl>
                                        <p:attrNameLst>
                                          <p:attrName>style.visibility</p:attrName>
                                        </p:attrNameLst>
                                      </p:cBhvr>
                                      <p:to>
                                        <p:strVal val="visible"/>
                                      </p:to>
                                    </p:set>
                                  </p:childTnLst>
                                </p:cTn>
                              </p:par>
                            </p:childTnLst>
                          </p:cTn>
                        </p:par>
                        <p:par>
                          <p:cTn id="25" fill="hold">
                            <p:stCondLst>
                              <p:cond delay="6000"/>
                            </p:stCondLst>
                            <p:childTnLst>
                              <p:par>
                                <p:cTn id="26" presetID="1" presetClass="entr" presetSubtype="0" fill="hold" grpId="0" nodeType="afterEffect">
                                  <p:stCondLst>
                                    <p:cond delay="0"/>
                                  </p:stCondLst>
                                  <p:childTnLst>
                                    <p:set>
                                      <p:cBhvr>
                                        <p:cTn id="27" dur="1" fill="hold">
                                          <p:stCondLst>
                                            <p:cond delay="999"/>
                                          </p:stCondLst>
                                        </p:cTn>
                                        <p:tgtEl>
                                          <p:spTgt spid="25"/>
                                        </p:tgtEl>
                                        <p:attrNameLst>
                                          <p:attrName>style.visibility</p:attrName>
                                        </p:attrNameLst>
                                      </p:cBhvr>
                                      <p:to>
                                        <p:strVal val="visible"/>
                                      </p:to>
                                    </p:set>
                                  </p:childTnLst>
                                </p:cTn>
                              </p:par>
                            </p:childTnLst>
                          </p:cTn>
                        </p:par>
                        <p:par>
                          <p:cTn id="28" fill="hold">
                            <p:stCondLst>
                              <p:cond delay="7000"/>
                            </p:stCondLst>
                            <p:childTnLst>
                              <p:par>
                                <p:cTn id="29" presetID="1" presetClass="entr" presetSubtype="0" fill="hold" grpId="0" nodeType="afterEffect">
                                  <p:stCondLst>
                                    <p:cond delay="0"/>
                                  </p:stCondLst>
                                  <p:childTnLst>
                                    <p:set>
                                      <p:cBhvr>
                                        <p:cTn id="30" dur="1" fill="hold">
                                          <p:stCondLst>
                                            <p:cond delay="999"/>
                                          </p:stCondLst>
                                        </p:cTn>
                                        <p:tgtEl>
                                          <p:spTgt spid="26"/>
                                        </p:tgtEl>
                                        <p:attrNameLst>
                                          <p:attrName>style.visibility</p:attrName>
                                        </p:attrNameLst>
                                      </p:cBhvr>
                                      <p:to>
                                        <p:strVal val="visible"/>
                                      </p:to>
                                    </p:set>
                                  </p:childTnLst>
                                </p:cTn>
                              </p:par>
                            </p:childTnLst>
                          </p:cTn>
                        </p:par>
                        <p:par>
                          <p:cTn id="31" fill="hold">
                            <p:stCondLst>
                              <p:cond delay="8000"/>
                            </p:stCondLst>
                            <p:childTnLst>
                              <p:par>
                                <p:cTn id="32" presetID="1" presetClass="entr" presetSubtype="0" fill="hold" grpId="0" nodeType="afterEffect">
                                  <p:stCondLst>
                                    <p:cond delay="0"/>
                                  </p:stCondLst>
                                  <p:childTnLst>
                                    <p:set>
                                      <p:cBhvr>
                                        <p:cTn id="33" dur="1" fill="hold">
                                          <p:stCondLst>
                                            <p:cond delay="999"/>
                                          </p:stCondLst>
                                        </p:cTn>
                                        <p:tgtEl>
                                          <p:spTgt spid="27"/>
                                        </p:tgtEl>
                                        <p:attrNameLst>
                                          <p:attrName>style.visibility</p:attrName>
                                        </p:attrNameLst>
                                      </p:cBhvr>
                                      <p:to>
                                        <p:strVal val="visible"/>
                                      </p:to>
                                    </p:set>
                                  </p:childTnLst>
                                </p:cTn>
                              </p:par>
                            </p:childTnLst>
                          </p:cTn>
                        </p:par>
                        <p:par>
                          <p:cTn id="34" fill="hold">
                            <p:stCondLst>
                              <p:cond delay="9000"/>
                            </p:stCondLst>
                            <p:childTnLst>
                              <p:par>
                                <p:cTn id="35" presetID="1" presetClass="entr" presetSubtype="0" fill="hold" grpId="0" nodeType="afterEffect">
                                  <p:stCondLst>
                                    <p:cond delay="0"/>
                                  </p:stCondLst>
                                  <p:childTnLst>
                                    <p:set>
                                      <p:cBhvr>
                                        <p:cTn id="36" dur="1" fill="hold">
                                          <p:stCondLst>
                                            <p:cond delay="999"/>
                                          </p:stCondLst>
                                        </p:cTn>
                                        <p:tgtEl>
                                          <p:spTgt spid="32"/>
                                        </p:tgtEl>
                                        <p:attrNameLst>
                                          <p:attrName>style.visibility</p:attrName>
                                        </p:attrNameLst>
                                      </p:cBhvr>
                                      <p:to>
                                        <p:strVal val="visible"/>
                                      </p:to>
                                    </p:set>
                                  </p:childTnLst>
                                </p:cTn>
                              </p:par>
                            </p:childTnLst>
                          </p:cTn>
                        </p:par>
                        <p:par>
                          <p:cTn id="37" fill="hold">
                            <p:stCondLst>
                              <p:cond delay="10000"/>
                            </p:stCondLst>
                            <p:childTnLst>
                              <p:par>
                                <p:cTn id="38" presetID="1" presetClass="entr" presetSubtype="0" fill="hold" grpId="0" nodeType="afterEffect">
                                  <p:stCondLst>
                                    <p:cond delay="0"/>
                                  </p:stCondLst>
                                  <p:childTnLst>
                                    <p:set>
                                      <p:cBhvr>
                                        <p:cTn id="39" dur="1" fill="hold">
                                          <p:stCondLst>
                                            <p:cond delay="999"/>
                                          </p:stCondLst>
                                        </p:cTn>
                                        <p:tgtEl>
                                          <p:spTgt spid="34"/>
                                        </p:tgtEl>
                                        <p:attrNameLst>
                                          <p:attrName>style.visibility</p:attrName>
                                        </p:attrNameLst>
                                      </p:cBhvr>
                                      <p:to>
                                        <p:strVal val="visible"/>
                                      </p:to>
                                    </p:set>
                                  </p:childTnLst>
                                </p:cTn>
                              </p:par>
                            </p:childTnLst>
                          </p:cTn>
                        </p:par>
                        <p:par>
                          <p:cTn id="40" fill="hold">
                            <p:stCondLst>
                              <p:cond delay="11000"/>
                            </p:stCondLst>
                            <p:childTnLst>
                              <p:par>
                                <p:cTn id="41" presetID="1" presetClass="entr" presetSubtype="0" fill="hold" grpId="0" nodeType="afterEffect">
                                  <p:stCondLst>
                                    <p:cond delay="0"/>
                                  </p:stCondLst>
                                  <p:childTnLst>
                                    <p:set>
                                      <p:cBhvr>
                                        <p:cTn id="42" dur="1" fill="hold">
                                          <p:stCondLst>
                                            <p:cond delay="999"/>
                                          </p:stCondLst>
                                        </p:cTn>
                                        <p:tgtEl>
                                          <p:spTgt spid="30"/>
                                        </p:tgtEl>
                                        <p:attrNameLst>
                                          <p:attrName>style.visibility</p:attrName>
                                        </p:attrNameLst>
                                      </p:cBhvr>
                                      <p:to>
                                        <p:strVal val="visible"/>
                                      </p:to>
                                    </p:set>
                                  </p:childTnLst>
                                </p:cTn>
                              </p:par>
                            </p:childTnLst>
                          </p:cTn>
                        </p:par>
                        <p:par>
                          <p:cTn id="43" fill="hold">
                            <p:stCondLst>
                              <p:cond delay="12000"/>
                            </p:stCondLst>
                            <p:childTnLst>
                              <p:par>
                                <p:cTn id="44" presetID="1" presetClass="entr" presetSubtype="0" fill="hold" grpId="0" nodeType="afterEffect">
                                  <p:stCondLst>
                                    <p:cond delay="0"/>
                                  </p:stCondLst>
                                  <p:childTnLst>
                                    <p:set>
                                      <p:cBhvr>
                                        <p:cTn id="45" dur="1" fill="hold">
                                          <p:stCondLst>
                                            <p:cond delay="999"/>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19" grpId="0" animBg="1"/>
      <p:bldP spid="22" grpId="0" animBg="1"/>
      <p:bldP spid="23" grpId="0" animBg="1"/>
      <p:bldP spid="24" grpId="0" animBg="1"/>
      <p:bldP spid="25" grpId="0" animBg="1"/>
      <p:bldP spid="26" grpId="0" animBg="1"/>
      <p:bldP spid="27" grpId="0" animBg="1"/>
      <p:bldP spid="30" grpId="0" animBg="1"/>
      <p:bldP spid="32" grpId="0" animBg="1"/>
      <p:bldP spid="34" grpId="0" animBg="1"/>
      <p:bldP spid="3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3993533903"/>
              </p:ext>
            </p:extLst>
          </p:nvPr>
        </p:nvGraphicFramePr>
        <p:xfrm>
          <a:off x="1524000" y="1253067"/>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1"/>
          <p:cNvSpPr txBox="1">
            <a:spLocks/>
          </p:cNvSpPr>
          <p:nvPr/>
        </p:nvSpPr>
        <p:spPr>
          <a:xfrm>
            <a:off x="498474" y="484094"/>
            <a:ext cx="7917393" cy="1116106"/>
          </a:xfrm>
          <a:prstGeom prst="rect">
            <a:avLst/>
          </a:prstGeom>
        </p:spPr>
        <p:txBody>
          <a:bodyPr/>
          <a:lstStyle>
            <a:lvl1pPr algn="l" defTabSz="914400" rtl="0" eaLnBrk="1" latinLnBrk="0" hangingPunct="1">
              <a:spcBef>
                <a:spcPct val="0"/>
              </a:spcBef>
              <a:buNone/>
              <a:defRPr sz="3600" b="0" kern="1200">
                <a:solidFill>
                  <a:schemeClr val="accent1"/>
                </a:solidFill>
                <a:latin typeface="+mj-lt"/>
                <a:ea typeface="+mj-ea"/>
                <a:cs typeface="+mj-cs"/>
              </a:defRPr>
            </a:lvl1pPr>
          </a:lstStyle>
          <a:p>
            <a:r>
              <a:rPr lang="fr-FR" dirty="0" smtClean="0"/>
              <a:t>Représentation linéaire de l’apprentissage</a:t>
            </a:r>
            <a:endParaRPr lang="en-US" sz="2400" i="1" dirty="0"/>
          </a:p>
        </p:txBody>
      </p:sp>
    </p:spTree>
    <p:extLst>
      <p:ext uri="{BB962C8B-B14F-4D97-AF65-F5344CB8AC3E}">
        <p14:creationId xmlns:p14="http://schemas.microsoft.com/office/powerpoint/2010/main" val="2064860381"/>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smtClean="0"/>
              <a:t>« Faire </a:t>
            </a:r>
            <a:r>
              <a:rPr lang="fr-FR" dirty="0"/>
              <a:t>du désir avec du savoir et du savoir avec du </a:t>
            </a:r>
            <a:r>
              <a:rPr lang="fr-FR" dirty="0" smtClean="0"/>
              <a:t>désir » , </a:t>
            </a:r>
            <a:r>
              <a:rPr lang="fr-FR" sz="2400" i="1" dirty="0" smtClean="0"/>
              <a:t>P. </a:t>
            </a:r>
            <a:r>
              <a:rPr lang="fr-FR" sz="2400" i="1" dirty="0" err="1" smtClean="0"/>
              <a:t>Meirieu</a:t>
            </a:r>
            <a:endParaRPr lang="en-US" sz="2400" i="1" dirty="0"/>
          </a:p>
        </p:txBody>
      </p:sp>
      <p:sp>
        <p:nvSpPr>
          <p:cNvPr id="3" name="Content Placeholder 2"/>
          <p:cNvSpPr>
            <a:spLocks noGrp="1"/>
          </p:cNvSpPr>
          <p:nvPr>
            <p:ph sz="half" idx="1"/>
          </p:nvPr>
        </p:nvSpPr>
        <p:spPr>
          <a:xfrm>
            <a:off x="498518" y="1985963"/>
            <a:ext cx="3657600" cy="2111904"/>
          </a:xfrm>
        </p:spPr>
        <p:txBody>
          <a:bodyPr>
            <a:normAutofit lnSpcReduction="10000"/>
          </a:bodyPr>
          <a:lstStyle/>
          <a:p>
            <a:pPr marL="0" indent="0">
              <a:buNone/>
            </a:pPr>
            <a:r>
              <a:rPr lang="fr-FR" b="1" dirty="0" smtClean="0">
                <a:solidFill>
                  <a:schemeClr val="accent4"/>
                </a:solidFill>
              </a:rPr>
              <a:t>Faire du désir avec du savoir</a:t>
            </a:r>
          </a:p>
          <a:p>
            <a:r>
              <a:rPr lang="fr-FR" dirty="0" smtClean="0"/>
              <a:t>désigner </a:t>
            </a:r>
            <a:r>
              <a:rPr lang="fr-FR" dirty="0"/>
              <a:t>dans le savoir sur lequel on travaille, dans les représentations des élèves, dans l'exercice auquel on est confronté, l'incomplétude d'où naît </a:t>
            </a:r>
            <a:r>
              <a:rPr lang="fr-FR" dirty="0" smtClean="0"/>
              <a:t>l'insatisfaction.</a:t>
            </a:r>
            <a:endParaRPr lang="en-US" dirty="0"/>
          </a:p>
        </p:txBody>
      </p:sp>
      <p:sp>
        <p:nvSpPr>
          <p:cNvPr id="4" name="Content Placeholder 3"/>
          <p:cNvSpPr>
            <a:spLocks noGrp="1"/>
          </p:cNvSpPr>
          <p:nvPr>
            <p:ph sz="half" idx="2"/>
          </p:nvPr>
        </p:nvSpPr>
        <p:spPr>
          <a:xfrm>
            <a:off x="4399878" y="1985963"/>
            <a:ext cx="3657600" cy="1756304"/>
          </a:xfrm>
        </p:spPr>
        <p:txBody>
          <a:bodyPr>
            <a:noAutofit/>
          </a:bodyPr>
          <a:lstStyle/>
          <a:p>
            <a:pPr marL="0" indent="0">
              <a:buNone/>
            </a:pPr>
            <a:r>
              <a:rPr lang="fr-FR" b="1" dirty="0" smtClean="0">
                <a:solidFill>
                  <a:srgbClr val="999966"/>
                </a:solidFill>
              </a:rPr>
              <a:t>Faire du savoir avec du désir</a:t>
            </a:r>
          </a:p>
          <a:p>
            <a:r>
              <a:rPr lang="fr-FR" dirty="0" smtClean="0"/>
              <a:t>rendre </a:t>
            </a:r>
            <a:r>
              <a:rPr lang="fr-FR" dirty="0"/>
              <a:t>possible la recherche active d'une connaissance qui n'est pas monnayée par l'affection de l'autre ou l'attribution d'une récompense, mais comporte d'abord, en elle-même, sa propre satisfaction.</a:t>
            </a:r>
            <a:endParaRPr lang="en-US" dirty="0"/>
          </a:p>
        </p:txBody>
      </p:sp>
    </p:spTree>
    <p:extLst>
      <p:ext uri="{BB962C8B-B14F-4D97-AF65-F5344CB8AC3E}">
        <p14:creationId xmlns:p14="http://schemas.microsoft.com/office/powerpoint/2010/main" val="331628622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strips(downLeft)">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grpId="0" nodeType="click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Effect transition="in" filter="strips(downLeft)">
                                      <p:cBhvr>
                                        <p:cTn id="17" dur="500"/>
                                        <p:tgtEl>
                                          <p:spTgt spid="4">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grpId="0" nodeType="clickEffect">
                                  <p:stCondLst>
                                    <p:cond delay="0"/>
                                  </p:stCondLst>
                                  <p:childTnLst>
                                    <p:set>
                                      <p:cBhvr>
                                        <p:cTn id="21" dur="1" fill="hold">
                                          <p:stCondLst>
                                            <p:cond delay="0"/>
                                          </p:stCondLst>
                                        </p:cTn>
                                        <p:tgtEl>
                                          <p:spTgt spid="4">
                                            <p:txEl>
                                              <p:pRg st="1" end="1"/>
                                            </p:txEl>
                                          </p:spTgt>
                                        </p:tgtEl>
                                        <p:attrNameLst>
                                          <p:attrName>style.visibility</p:attrName>
                                        </p:attrNameLst>
                                      </p:cBhvr>
                                      <p:to>
                                        <p:strVal val="visible"/>
                                      </p:to>
                                    </p:set>
                                    <p:animEffect transition="in" filter="strips(downLeft)">
                                      <p:cBhvr>
                                        <p:cTn id="22"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Rétrocognition</a:t>
            </a:r>
            <a:r>
              <a:rPr lang="en-US" dirty="0" smtClean="0"/>
              <a:t> </a:t>
            </a:r>
            <a:r>
              <a:rPr lang="en-US" dirty="0" err="1" smtClean="0"/>
              <a:t>vs</a:t>
            </a:r>
            <a:r>
              <a:rPr lang="en-US" dirty="0" smtClean="0"/>
              <a:t> </a:t>
            </a:r>
            <a:r>
              <a:rPr lang="en-US" dirty="0" err="1" smtClean="0"/>
              <a:t>procognition</a:t>
            </a:r>
            <a:endParaRPr lang="en-US" dirty="0"/>
          </a:p>
        </p:txBody>
      </p:sp>
      <p:sp>
        <p:nvSpPr>
          <p:cNvPr id="3" name="Content Placeholder 2"/>
          <p:cNvSpPr>
            <a:spLocks noGrp="1"/>
          </p:cNvSpPr>
          <p:nvPr>
            <p:ph sz="half" idx="1"/>
          </p:nvPr>
        </p:nvSpPr>
        <p:spPr>
          <a:xfrm>
            <a:off x="498518" y="1985963"/>
            <a:ext cx="3657600" cy="570970"/>
          </a:xfrm>
        </p:spPr>
        <p:txBody>
          <a:bodyPr/>
          <a:lstStyle/>
          <a:p>
            <a:pPr marL="0" indent="0">
              <a:buNone/>
            </a:pPr>
            <a:r>
              <a:rPr lang="en-US" b="1" dirty="0" err="1" smtClean="0"/>
              <a:t>Rétrocognition</a:t>
            </a:r>
            <a:endParaRPr lang="en-US" b="1" dirty="0"/>
          </a:p>
        </p:txBody>
      </p:sp>
      <p:sp>
        <p:nvSpPr>
          <p:cNvPr id="4" name="Content Placeholder 3"/>
          <p:cNvSpPr>
            <a:spLocks noGrp="1"/>
          </p:cNvSpPr>
          <p:nvPr>
            <p:ph sz="half" idx="2"/>
          </p:nvPr>
        </p:nvSpPr>
        <p:spPr>
          <a:xfrm>
            <a:off x="4399878" y="1985963"/>
            <a:ext cx="3657600" cy="655637"/>
          </a:xfrm>
        </p:spPr>
        <p:txBody>
          <a:bodyPr/>
          <a:lstStyle/>
          <a:p>
            <a:pPr marL="0" indent="0">
              <a:buNone/>
            </a:pPr>
            <a:r>
              <a:rPr lang="en-US" b="1" dirty="0" err="1" smtClean="0"/>
              <a:t>Procognition</a:t>
            </a:r>
            <a:endParaRPr lang="en-US" b="1" dirty="0"/>
          </a:p>
        </p:txBody>
      </p:sp>
      <p:sp>
        <p:nvSpPr>
          <p:cNvPr id="5" name="Content Placeholder 2"/>
          <p:cNvSpPr txBox="1">
            <a:spLocks/>
          </p:cNvSpPr>
          <p:nvPr/>
        </p:nvSpPr>
        <p:spPr>
          <a:xfrm>
            <a:off x="498518" y="3145896"/>
            <a:ext cx="3311482" cy="1790172"/>
          </a:xfrm>
          <a:prstGeom prst="rect">
            <a:avLst/>
          </a:prstGeom>
        </p:spPr>
        <p:txBody>
          <a:bodyPr vert="horz" lIns="91440" tIns="45720" rIns="91440" bIns="45720" rtlCol="0">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a:solidFill>
                  <a:schemeClr val="tx1">
                    <a:lumMod val="65000"/>
                    <a:lumOff val="35000"/>
                  </a:schemeClr>
                </a:solidFill>
                <a:latin typeface="+mn-lt"/>
                <a:ea typeface="+mn-ea"/>
                <a:cs typeface="+mn-cs"/>
              </a:defRPr>
            </a:lvl9pPr>
          </a:lstStyle>
          <a:p>
            <a:r>
              <a:rPr lang="en-US" sz="1600" dirty="0" smtClean="0"/>
              <a:t>Le travail </a:t>
            </a:r>
            <a:r>
              <a:rPr lang="en-US" sz="1600" dirty="0" err="1" smtClean="0"/>
              <a:t>demandé</a:t>
            </a:r>
            <a:r>
              <a:rPr lang="en-US" sz="1600" dirty="0" smtClean="0"/>
              <a:t> </a:t>
            </a:r>
            <a:r>
              <a:rPr lang="en-US" sz="1600" dirty="0" err="1" smtClean="0"/>
              <a:t>relève</a:t>
            </a:r>
            <a:r>
              <a:rPr lang="en-US" sz="1600" dirty="0" smtClean="0"/>
              <a:t> d’un </a:t>
            </a:r>
            <a:r>
              <a:rPr lang="en-US" sz="1600" dirty="0" err="1" smtClean="0"/>
              <a:t>compte-rendu</a:t>
            </a:r>
            <a:r>
              <a:rPr lang="en-US" sz="1600" dirty="0" smtClean="0"/>
              <a:t> de </a:t>
            </a:r>
            <a:r>
              <a:rPr lang="en-US" sz="1600" dirty="0" err="1" smtClean="0"/>
              <a:t>ses</a:t>
            </a:r>
            <a:r>
              <a:rPr lang="en-US" sz="1600" dirty="0" smtClean="0"/>
              <a:t> </a:t>
            </a:r>
            <a:r>
              <a:rPr lang="en-US" sz="1600" dirty="0" err="1" smtClean="0"/>
              <a:t>propres</a:t>
            </a:r>
            <a:r>
              <a:rPr lang="en-US" sz="1600" dirty="0" smtClean="0"/>
              <a:t> </a:t>
            </a:r>
            <a:r>
              <a:rPr lang="en-US" sz="1600" dirty="0" err="1" smtClean="0"/>
              <a:t>savoirs</a:t>
            </a:r>
            <a:r>
              <a:rPr lang="en-US" sz="1600" dirty="0" smtClean="0"/>
              <a:t>, </a:t>
            </a:r>
            <a:r>
              <a:rPr lang="en-US" sz="1600" dirty="0" err="1" smtClean="0"/>
              <a:t>représentations</a:t>
            </a:r>
            <a:r>
              <a:rPr lang="en-US" sz="1600" dirty="0" smtClean="0"/>
              <a:t>, des </a:t>
            </a:r>
            <a:r>
              <a:rPr lang="en-US" sz="1600" dirty="0" err="1" smtClean="0"/>
              <a:t>extraits</a:t>
            </a:r>
            <a:r>
              <a:rPr lang="en-US" sz="1600" dirty="0" smtClean="0"/>
              <a:t> de </a:t>
            </a:r>
            <a:r>
              <a:rPr lang="en-US" sz="1600" dirty="0" err="1" smtClean="0"/>
              <a:t>réflexion</a:t>
            </a:r>
            <a:r>
              <a:rPr lang="en-US" sz="1600" dirty="0" smtClean="0"/>
              <a:t> </a:t>
            </a:r>
            <a:r>
              <a:rPr lang="en-US" sz="1600" dirty="0" err="1" smtClean="0"/>
              <a:t>tirés</a:t>
            </a:r>
            <a:r>
              <a:rPr lang="en-US" sz="1600" dirty="0" smtClean="0"/>
              <a:t> de sources </a:t>
            </a:r>
            <a:r>
              <a:rPr lang="en-US" sz="1600" dirty="0" err="1" smtClean="0"/>
              <a:t>diverses</a:t>
            </a:r>
            <a:r>
              <a:rPr lang="en-US" sz="1600" dirty="0" smtClean="0"/>
              <a:t> </a:t>
            </a:r>
            <a:endParaRPr lang="en-US" sz="1600" dirty="0"/>
          </a:p>
        </p:txBody>
      </p:sp>
      <p:sp>
        <p:nvSpPr>
          <p:cNvPr id="6" name="Content Placeholder 2"/>
          <p:cNvSpPr txBox="1">
            <a:spLocks/>
          </p:cNvSpPr>
          <p:nvPr/>
        </p:nvSpPr>
        <p:spPr>
          <a:xfrm>
            <a:off x="4399877" y="3145895"/>
            <a:ext cx="3897455" cy="2078037"/>
          </a:xfrm>
          <a:prstGeom prst="rect">
            <a:avLst/>
          </a:prstGeom>
        </p:spPr>
        <p:txBody>
          <a:bodyPr vert="horz" lIns="91440" tIns="45720" rIns="91440" bIns="45720" rtlCol="0">
            <a:noAutofit/>
          </a:bodyPr>
          <a:lstStyle>
            <a:lvl1pPr marL="228600" indent="-228600" algn="l" defTabSz="914400" rtl="0" eaLnBrk="1" latinLnBrk="0" hangingPunct="1">
              <a:spcBef>
                <a:spcPts val="20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a:solidFill>
                  <a:schemeClr val="tx1">
                    <a:lumMod val="65000"/>
                    <a:lumOff val="35000"/>
                  </a:schemeClr>
                </a:solidFill>
                <a:latin typeface="+mn-lt"/>
                <a:ea typeface="+mn-ea"/>
                <a:cs typeface="+mn-cs"/>
              </a:defRPr>
            </a:lvl9pPr>
          </a:lstStyle>
          <a:p>
            <a:r>
              <a:rPr lang="fr-FR" sz="1600" dirty="0" smtClean="0"/>
              <a:t>Les connaissances </a:t>
            </a:r>
            <a:r>
              <a:rPr lang="fr-FR" sz="1600" dirty="0"/>
              <a:t>à partir desquelles se construira </a:t>
            </a:r>
            <a:r>
              <a:rPr lang="fr-FR" sz="1600" dirty="0" smtClean="0"/>
              <a:t>le compte </a:t>
            </a:r>
            <a:r>
              <a:rPr lang="fr-FR" sz="1600" dirty="0"/>
              <a:t>rendu d’enquête sont a priori </a:t>
            </a:r>
            <a:r>
              <a:rPr lang="fr-FR" sz="1600" dirty="0" smtClean="0"/>
              <a:t>à découvrir </a:t>
            </a:r>
            <a:r>
              <a:rPr lang="fr-FR" sz="1600" dirty="0"/>
              <a:t>(ou à redécouvrir) dans le cadre même de l’enquête à conduire</a:t>
            </a:r>
            <a:r>
              <a:rPr lang="fr-FR" sz="1600" dirty="0" smtClean="0"/>
              <a:t>.</a:t>
            </a:r>
          </a:p>
          <a:p>
            <a:r>
              <a:rPr lang="fr-FR" sz="1600" dirty="0" smtClean="0"/>
              <a:t>On évite ainsi une approche frontale de ce que l’élève croit </a:t>
            </a:r>
            <a:r>
              <a:rPr lang="fr-FR" sz="1600" dirty="0"/>
              <a:t>savoir à </a:t>
            </a:r>
            <a:r>
              <a:rPr lang="fr-FR" sz="1600" dirty="0" smtClean="0"/>
              <a:t>propos de </a:t>
            </a:r>
            <a:r>
              <a:rPr lang="fr-FR" sz="1600" dirty="0"/>
              <a:t>la question sur laquelle il </a:t>
            </a:r>
            <a:r>
              <a:rPr lang="fr-FR" sz="1600" dirty="0" smtClean="0"/>
              <a:t>enquête.</a:t>
            </a:r>
            <a:endParaRPr lang="en-US" sz="1600" dirty="0"/>
          </a:p>
        </p:txBody>
      </p:sp>
    </p:spTree>
    <p:extLst>
      <p:ext uri="{BB962C8B-B14F-4D97-AF65-F5344CB8AC3E}">
        <p14:creationId xmlns:p14="http://schemas.microsoft.com/office/powerpoint/2010/main" val="276943041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arn(inVertical)">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theme/theme1.xml><?xml version="1.0" encoding="utf-8"?>
<a:theme xmlns:a="http://schemas.openxmlformats.org/drawingml/2006/main" name="Advantage">
  <a:themeElements>
    <a:clrScheme name="Advantage">
      <a:dk1>
        <a:sysClr val="windowText" lastClr="000000"/>
      </a:dk1>
      <a:lt1>
        <a:sysClr val="window" lastClr="FFFFFF"/>
      </a:lt1>
      <a:dk2>
        <a:srgbClr val="2B142D"/>
      </a:dk2>
      <a:lt2>
        <a:srgbClr val="C3AFCC"/>
      </a:lt2>
      <a:accent1>
        <a:srgbClr val="663366"/>
      </a:accent1>
      <a:accent2>
        <a:srgbClr val="330F42"/>
      </a:accent2>
      <a:accent3>
        <a:srgbClr val="666699"/>
      </a:accent3>
      <a:accent4>
        <a:srgbClr val="999966"/>
      </a:accent4>
      <a:accent5>
        <a:srgbClr val="F7901E"/>
      </a:accent5>
      <a:accent6>
        <a:srgbClr val="A3A101"/>
      </a:accent6>
      <a:hlink>
        <a:srgbClr val="BC5FBC"/>
      </a:hlink>
      <a:folHlink>
        <a:srgbClr val="9775A7"/>
      </a:folHlink>
    </a:clrScheme>
    <a:fontScheme name="Advantage">
      <a:majorFont>
        <a:latin typeface="Rockwell"/>
        <a:ea typeface=""/>
        <a:cs typeface=""/>
        <a:font script="Jpan" typeface="ＭＳ ゴシック"/>
      </a:majorFont>
      <a:minorFont>
        <a:latin typeface="Rockwell"/>
        <a:ea typeface=""/>
        <a:cs typeface=""/>
        <a:font script="Jpan" typeface="ＭＳ ゴシック"/>
      </a:minorFont>
    </a:fontScheme>
    <a:fmtScheme name="Advantage">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Advantage.thmx</Template>
  <TotalTime>4209</TotalTime>
  <Words>1657</Words>
  <Application>Microsoft Macintosh PowerPoint</Application>
  <PresentationFormat>On-screen Show (4:3)</PresentationFormat>
  <Paragraphs>242</Paragraphs>
  <Slides>35</Slides>
  <Notes>0</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Advantage</vt:lpstr>
      <vt:lpstr>Quels sont les enjeux de l’économie numérique ?</vt:lpstr>
      <vt:lpstr>Extrait du programme</vt:lpstr>
      <vt:lpstr>Réflexion didactique et pédagogique</vt:lpstr>
      <vt:lpstr>Economie numérique</vt:lpstr>
      <vt:lpstr>PowerPoint Presentation</vt:lpstr>
      <vt:lpstr>PowerPoint Presentation</vt:lpstr>
      <vt:lpstr>PowerPoint Presentation</vt:lpstr>
      <vt:lpstr>« Faire du désir avec du savoir et du savoir avec du désir » , P. Meirieu</vt:lpstr>
      <vt:lpstr>Rétrocognition vs procognition</vt:lpstr>
      <vt:lpstr>PowerPoint Presentation</vt:lpstr>
      <vt:lpstr>PowerPoint Presentation</vt:lpstr>
      <vt:lpstr>Tâches à réaliser et développement de compétences transversales</vt:lpstr>
      <vt:lpstr>Scénario pédagogique</vt:lpstr>
      <vt:lpstr>Partie 1.</vt:lpstr>
      <vt:lpstr>PowerPoint Presentation</vt:lpstr>
      <vt:lpstr>Trouver l’identité (ou les identités) de cet homme</vt:lpstr>
      <vt:lpstr>Reconstituer sa biographie depuis 2005 </vt:lpstr>
      <vt:lpstr>Partie 2.</vt:lpstr>
      <vt:lpstr>D’une vraie opportunité à l’illégalité : les raisons du débat</vt:lpstr>
      <vt:lpstr>Economie de la rareté vs économie de l’abondance</vt:lpstr>
      <vt:lpstr>Les opportunités liées à l’économie de l’abondance</vt:lpstr>
      <vt:lpstr>L’économie numérique et les atteintes aux droits d’auteur : témoignages</vt:lpstr>
      <vt:lpstr>Les atteintes aux droits d’auteur</vt:lpstr>
      <vt:lpstr>Economie de la rareté</vt:lpstr>
      <vt:lpstr>Economie de l’abondance</vt:lpstr>
      <vt:lpstr>Partie 3.</vt:lpstr>
      <vt:lpstr>Préparer une argumentation</vt:lpstr>
      <vt:lpstr>PowerPoint Presentation</vt:lpstr>
      <vt:lpstr>Partie 4.</vt:lpstr>
      <vt:lpstr>L’économie numérique crée des opportunités pour les utilisateurs mais aussi et surtout et les entreprises  </vt:lpstr>
      <vt:lpstr>Partie 5.</vt:lpstr>
      <vt:lpstr>Jeu Droit et EPN</vt:lpstr>
      <vt:lpstr>PowerPoint Presentation</vt:lpstr>
      <vt:lpstr>Partie 6.</vt:lpstr>
      <vt:lpstr>Lancement sur le marché des applications mobiles pour Smartphones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Quels sont les enjeux de l’économie numérique</dc:title>
  <dc:creator>Jc Maison DUFLANC</dc:creator>
  <cp:lastModifiedBy>Jc Maison DUFLANC</cp:lastModifiedBy>
  <cp:revision>31</cp:revision>
  <dcterms:created xsi:type="dcterms:W3CDTF">2012-05-10T14:25:44Z</dcterms:created>
  <dcterms:modified xsi:type="dcterms:W3CDTF">2012-05-13T13:06:58Z</dcterms:modified>
</cp:coreProperties>
</file>