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4015" r:id="rId5"/>
    <p:sldMasterId id="2147484041" r:id="rId6"/>
  </p:sldMasterIdLst>
  <p:notesMasterIdLst>
    <p:notesMasterId r:id="rId50"/>
  </p:notesMasterIdLst>
  <p:handoutMasterIdLst>
    <p:handoutMasterId r:id="rId51"/>
  </p:handoutMasterIdLst>
  <p:sldIdLst>
    <p:sldId id="1991016431" r:id="rId7"/>
    <p:sldId id="1991016429" r:id="rId8"/>
    <p:sldId id="1991016410" r:id="rId9"/>
    <p:sldId id="1991016442" r:id="rId10"/>
    <p:sldId id="1991016443" r:id="rId11"/>
    <p:sldId id="1991016434" r:id="rId12"/>
    <p:sldId id="1872" r:id="rId13"/>
    <p:sldId id="1991016471" r:id="rId14"/>
    <p:sldId id="1991016472" r:id="rId15"/>
    <p:sldId id="630" r:id="rId16"/>
    <p:sldId id="278" r:id="rId17"/>
    <p:sldId id="1991016496" r:id="rId18"/>
    <p:sldId id="1991016474" r:id="rId19"/>
    <p:sldId id="1991016473" r:id="rId20"/>
    <p:sldId id="1991016475" r:id="rId21"/>
    <p:sldId id="1991016476" r:id="rId22"/>
    <p:sldId id="1991016477" r:id="rId23"/>
    <p:sldId id="1991016478" r:id="rId24"/>
    <p:sldId id="1991016481" r:id="rId25"/>
    <p:sldId id="1991016480" r:id="rId26"/>
    <p:sldId id="1991016486" r:id="rId27"/>
    <p:sldId id="1991016487" r:id="rId28"/>
    <p:sldId id="1991016494" r:id="rId29"/>
    <p:sldId id="1991016489" r:id="rId30"/>
    <p:sldId id="1991016488" r:id="rId31"/>
    <p:sldId id="1991016482" r:id="rId32"/>
    <p:sldId id="1991016479" r:id="rId33"/>
    <p:sldId id="1991016483" r:id="rId34"/>
    <p:sldId id="1991016484" r:id="rId35"/>
    <p:sldId id="1991016485" r:id="rId36"/>
    <p:sldId id="1991016491" r:id="rId37"/>
    <p:sldId id="1991016490" r:id="rId38"/>
    <p:sldId id="1991016492" r:id="rId39"/>
    <p:sldId id="1991016493" r:id="rId40"/>
    <p:sldId id="1991016495" r:id="rId41"/>
    <p:sldId id="1991016497" r:id="rId42"/>
    <p:sldId id="1991016498" r:id="rId43"/>
    <p:sldId id="1991016499" r:id="rId44"/>
    <p:sldId id="1991016446" r:id="rId45"/>
    <p:sldId id="1991016426" r:id="rId46"/>
    <p:sldId id="1991016420" r:id="rId47"/>
    <p:sldId id="1991016419" r:id="rId48"/>
    <p:sldId id="1991016421" r:id="rId49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>
      <p:ext uri="{19B8F6BF-5375-455C-9EA6-DF929625EA0E}">
        <p15:presenceInfo xmlns:p15="http://schemas.microsoft.com/office/powerpoint/2012/main" userId="Kate R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BF2"/>
    <a:srgbClr val="049FD9"/>
    <a:srgbClr val="1FAED4"/>
    <a:srgbClr val="72C059"/>
    <a:srgbClr val="B2D171"/>
    <a:srgbClr val="B8E1D0"/>
    <a:srgbClr val="26194B"/>
    <a:srgbClr val="9891A0"/>
    <a:srgbClr val="113074"/>
    <a:srgbClr val="167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7"/>
  </p:normalViewPr>
  <p:slideViewPr>
    <p:cSldViewPr snapToGrid="0">
      <p:cViewPr varScale="1">
        <p:scale>
          <a:sx n="97" d="100"/>
          <a:sy n="97" d="100"/>
        </p:scale>
        <p:origin x="546" y="84"/>
      </p:cViewPr>
      <p:guideLst>
        <p:guide pos="3144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D79C7-905A-4C8B-8800-03693A11A4AF}" type="slidenum">
              <a:rPr kumimoji="0" lang="fr-FR" sz="1200" b="0" i="0" u="none" strike="noStrike" kern="1200" cap="none" spc="0" normalizeH="0" baseline="0" noProof="1" dirty="0" smtClean="0">
                <a:ln>
                  <a:noFill/>
                </a:ln>
                <a:solidFill>
                  <a:srgbClr val="755C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1">
              <a:ln>
                <a:noFill/>
              </a:ln>
              <a:solidFill>
                <a:srgbClr val="755C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9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22ABC-C205-42E1-A128-B839ED9E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CE8914-CC7A-422D-B228-D9A0A7FDE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972C3A-6264-4235-8C90-8F313DA4F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722D4-C4D3-47AB-8281-FF0C8DD2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F75B-4AC6-4426-8DE2-247BF97C9A41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4263E8-409D-45D4-9F01-142EE5BF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E80D8D-6710-4068-B2D0-C160B48F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96BA-7055-498E-BDB2-03F3C2BD3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424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 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Zone de texte 1791"/>
          <p:cNvSpPr txBox="1"/>
          <p:nvPr/>
        </p:nvSpPr>
        <p:spPr>
          <a:xfrm>
            <a:off x="409909" y="815717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bg2">
                    <a:lumMod val="90000"/>
                  </a:schemeClr>
                </a:solidFill>
              </a:rPr>
              <a:t>27 avril</a:t>
            </a:r>
          </a:p>
        </p:txBody>
      </p:sp>
      <p:sp>
        <p:nvSpPr>
          <p:cNvPr id="1793" name="Zone de texte 1792"/>
          <p:cNvSpPr txBox="1"/>
          <p:nvPr/>
        </p:nvSpPr>
        <p:spPr>
          <a:xfrm>
            <a:off x="1786756" y="815717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defPPr>
              <a:defRPr lang="en-US"/>
            </a:defPPr>
            <a:lvl1pPr>
              <a:defRPr sz="1300" b="0"/>
            </a:lvl1pPr>
          </a:lstStyle>
          <a:p>
            <a:pPr algn="l" rtl="0"/>
            <a:r>
              <a:rPr lang="fr-FR" sz="975" b="0" noProof="1">
                <a:solidFill>
                  <a:schemeClr val="bg2">
                    <a:lumMod val="90000"/>
                  </a:schemeClr>
                </a:solidFill>
              </a:rPr>
              <a:t>28</a:t>
            </a:r>
          </a:p>
        </p:txBody>
      </p:sp>
      <p:sp>
        <p:nvSpPr>
          <p:cNvPr id="1794" name="Zone de texte 1793"/>
          <p:cNvSpPr txBox="1"/>
          <p:nvPr/>
        </p:nvSpPr>
        <p:spPr>
          <a:xfrm>
            <a:off x="3192519" y="815717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defPPr>
              <a:defRPr lang="en-US"/>
            </a:defPPr>
            <a:lvl1pPr lvl="0">
              <a:defRPr sz="13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75" b="0" kern="1200" cap="none" spc="0" noProof="1">
                <a:ln w="0"/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rPr>
              <a:t>29</a:t>
            </a:r>
          </a:p>
        </p:txBody>
      </p:sp>
      <p:sp>
        <p:nvSpPr>
          <p:cNvPr id="1795" name="Zone de texte 1794"/>
          <p:cNvSpPr txBox="1"/>
          <p:nvPr/>
        </p:nvSpPr>
        <p:spPr>
          <a:xfrm>
            <a:off x="4571999" y="815717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defPPr>
              <a:defRPr lang="en-US"/>
            </a:defPPr>
            <a:lvl1pPr lvl="0">
              <a:defRPr sz="1300" b="0"/>
            </a:lvl1pPr>
          </a:lstStyle>
          <a:p>
            <a:pPr lvl="0" rtl="0"/>
            <a:r>
              <a:rPr lang="fr-FR" sz="975" noProof="1">
                <a:solidFill>
                  <a:schemeClr val="bg2">
                    <a:lumMod val="90000"/>
                  </a:schemeClr>
                </a:solidFill>
              </a:rPr>
              <a:t>30</a:t>
            </a:r>
          </a:p>
        </p:txBody>
      </p:sp>
      <p:sp>
        <p:nvSpPr>
          <p:cNvPr id="1796" name="Zone de texte 1795"/>
          <p:cNvSpPr txBox="1"/>
          <p:nvPr/>
        </p:nvSpPr>
        <p:spPr>
          <a:xfrm>
            <a:off x="5972502" y="815717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105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fr-FR" sz="975" b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</a:t>
            </a:r>
          </a:p>
        </p:txBody>
      </p:sp>
      <p:sp>
        <p:nvSpPr>
          <p:cNvPr id="1797" name="Zone de texte 1796"/>
          <p:cNvSpPr txBox="1"/>
          <p:nvPr/>
        </p:nvSpPr>
        <p:spPr>
          <a:xfrm>
            <a:off x="7369175" y="815717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2/3</a:t>
            </a:r>
          </a:p>
        </p:txBody>
      </p:sp>
      <p:sp>
        <p:nvSpPr>
          <p:cNvPr id="1798" name="Zone de texte 1797"/>
          <p:cNvSpPr txBox="1"/>
          <p:nvPr/>
        </p:nvSpPr>
        <p:spPr>
          <a:xfrm>
            <a:off x="409911" y="15019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99" name="Zone de texte 1798"/>
          <p:cNvSpPr txBox="1"/>
          <p:nvPr/>
        </p:nvSpPr>
        <p:spPr>
          <a:xfrm>
            <a:off x="1786756" y="15019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00" name="Zone de texte 1799"/>
          <p:cNvSpPr txBox="1"/>
          <p:nvPr/>
        </p:nvSpPr>
        <p:spPr>
          <a:xfrm>
            <a:off x="3192519" y="15019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01" name="Zone de texte 1800"/>
          <p:cNvSpPr txBox="1"/>
          <p:nvPr/>
        </p:nvSpPr>
        <p:spPr>
          <a:xfrm>
            <a:off x="4571999" y="15019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02" name="Zone de texte 1801"/>
          <p:cNvSpPr txBox="1"/>
          <p:nvPr/>
        </p:nvSpPr>
        <p:spPr>
          <a:xfrm>
            <a:off x="5972502" y="15019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03" name="Zone de texte 1802"/>
          <p:cNvSpPr txBox="1"/>
          <p:nvPr/>
        </p:nvSpPr>
        <p:spPr>
          <a:xfrm>
            <a:off x="7369175" y="15019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9/10</a:t>
            </a:r>
          </a:p>
        </p:txBody>
      </p:sp>
      <p:sp>
        <p:nvSpPr>
          <p:cNvPr id="1804" name="Zone de texte 1803"/>
          <p:cNvSpPr txBox="1"/>
          <p:nvPr/>
        </p:nvSpPr>
        <p:spPr>
          <a:xfrm>
            <a:off x="409911" y="21877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805" name="Zone de texte 1804"/>
          <p:cNvSpPr txBox="1"/>
          <p:nvPr/>
        </p:nvSpPr>
        <p:spPr>
          <a:xfrm>
            <a:off x="1786756" y="21877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06" name="Zone de texte 1805"/>
          <p:cNvSpPr txBox="1"/>
          <p:nvPr/>
        </p:nvSpPr>
        <p:spPr>
          <a:xfrm>
            <a:off x="3192519" y="21877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807" name="Zone de texte 1806"/>
          <p:cNvSpPr txBox="1"/>
          <p:nvPr userDrawn="1"/>
        </p:nvSpPr>
        <p:spPr>
          <a:xfrm>
            <a:off x="4571999" y="21877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08" name="Zone de texte 1807"/>
          <p:cNvSpPr txBox="1"/>
          <p:nvPr/>
        </p:nvSpPr>
        <p:spPr>
          <a:xfrm>
            <a:off x="5972502" y="21877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09" name="Zone de texte 1808"/>
          <p:cNvSpPr txBox="1"/>
          <p:nvPr/>
        </p:nvSpPr>
        <p:spPr>
          <a:xfrm>
            <a:off x="7369175" y="21877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16/17</a:t>
            </a:r>
          </a:p>
        </p:txBody>
      </p:sp>
      <p:sp>
        <p:nvSpPr>
          <p:cNvPr id="1810" name="Zone de texte 1809"/>
          <p:cNvSpPr txBox="1"/>
          <p:nvPr/>
        </p:nvSpPr>
        <p:spPr>
          <a:xfrm>
            <a:off x="409911" y="28735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811" name="Zone de texte 1810"/>
          <p:cNvSpPr txBox="1"/>
          <p:nvPr/>
        </p:nvSpPr>
        <p:spPr>
          <a:xfrm>
            <a:off x="1786756" y="28735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812" name="Zone de texte 1811"/>
          <p:cNvSpPr txBox="1"/>
          <p:nvPr/>
        </p:nvSpPr>
        <p:spPr>
          <a:xfrm>
            <a:off x="3192519" y="28735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13" name="Zone de texte 1812"/>
          <p:cNvSpPr txBox="1"/>
          <p:nvPr/>
        </p:nvSpPr>
        <p:spPr>
          <a:xfrm>
            <a:off x="4571999" y="28735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814" name="Zone de texte 1813"/>
          <p:cNvSpPr txBox="1"/>
          <p:nvPr/>
        </p:nvSpPr>
        <p:spPr>
          <a:xfrm>
            <a:off x="5972502" y="28735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815" name="Zone de texte 1814"/>
          <p:cNvSpPr txBox="1"/>
          <p:nvPr/>
        </p:nvSpPr>
        <p:spPr>
          <a:xfrm>
            <a:off x="7369175" y="28735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23/24</a:t>
            </a:r>
          </a:p>
        </p:txBody>
      </p:sp>
      <p:sp>
        <p:nvSpPr>
          <p:cNvPr id="1816" name="Zone de texte 1815"/>
          <p:cNvSpPr txBox="1"/>
          <p:nvPr/>
        </p:nvSpPr>
        <p:spPr>
          <a:xfrm>
            <a:off x="409911" y="35593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817" name="Zone de texte 1816"/>
          <p:cNvSpPr txBox="1"/>
          <p:nvPr/>
        </p:nvSpPr>
        <p:spPr>
          <a:xfrm>
            <a:off x="1786756" y="35593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818" name="Zone de texte 1817"/>
          <p:cNvSpPr txBox="1"/>
          <p:nvPr/>
        </p:nvSpPr>
        <p:spPr>
          <a:xfrm>
            <a:off x="3192519" y="35593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819" name="Zone de texte 1818"/>
          <p:cNvSpPr txBox="1"/>
          <p:nvPr/>
        </p:nvSpPr>
        <p:spPr>
          <a:xfrm>
            <a:off x="4571999" y="35593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75" b="0" noProof="1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820" name="Zone de texte 1819"/>
          <p:cNvSpPr txBox="1"/>
          <p:nvPr/>
        </p:nvSpPr>
        <p:spPr>
          <a:xfrm>
            <a:off x="5972502" y="35593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defPPr>
              <a:defRPr lang="en-US"/>
            </a:defPPr>
            <a:lvl1pPr lvl="0">
              <a:defRPr sz="1300" b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75" b="0" noProof="1">
                <a:solidFill>
                  <a:schemeClr val="tx1"/>
                </a:solidFill>
              </a:rPr>
              <a:t>29</a:t>
            </a:r>
            <a:endParaRPr lang="fr-FR" sz="975" noProof="1"/>
          </a:p>
        </p:txBody>
      </p:sp>
      <p:sp>
        <p:nvSpPr>
          <p:cNvPr id="1821" name="Zone de texte 1820"/>
          <p:cNvSpPr txBox="1"/>
          <p:nvPr/>
        </p:nvSpPr>
        <p:spPr>
          <a:xfrm>
            <a:off x="7369175" y="3559302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defPPr>
              <a:defRPr lang="en-US"/>
            </a:defPPr>
            <a:lvl1pPr>
              <a:defRPr sz="1300" b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 rtl="0"/>
            <a:r>
              <a:rPr lang="fr-FR" sz="975" noProof="1">
                <a:solidFill>
                  <a:schemeClr val="tx1"/>
                </a:solidFill>
              </a:rPr>
              <a:t>30/31</a:t>
            </a:r>
          </a:p>
        </p:txBody>
      </p:sp>
      <p:sp>
        <p:nvSpPr>
          <p:cNvPr id="1828" name="Zone de texte 1827"/>
          <p:cNvSpPr txBox="1"/>
          <p:nvPr/>
        </p:nvSpPr>
        <p:spPr>
          <a:xfrm>
            <a:off x="358775" y="114300"/>
            <a:ext cx="8382000" cy="52428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 rtl="0"/>
            <a:r>
              <a:rPr lang="fr-FR" sz="2700" b="0" noProof="1">
                <a:solidFill>
                  <a:schemeClr val="accent1"/>
                </a:solidFill>
              </a:rPr>
              <a:t>mai</a:t>
            </a:r>
          </a:p>
        </p:txBody>
      </p:sp>
      <p:sp>
        <p:nvSpPr>
          <p:cNvPr id="69" name="Zone de texte 68"/>
          <p:cNvSpPr txBox="1"/>
          <p:nvPr/>
        </p:nvSpPr>
        <p:spPr>
          <a:xfrm>
            <a:off x="409911" y="4251960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75" b="0" noProof="1">
                <a:solidFill>
                  <a:schemeClr val="bg2">
                    <a:lumMod val="90000"/>
                  </a:schemeClr>
                </a:solidFill>
              </a:rPr>
              <a:t>1er juin</a:t>
            </a:r>
          </a:p>
        </p:txBody>
      </p:sp>
      <p:sp>
        <p:nvSpPr>
          <p:cNvPr id="70" name="Zone de texte 69"/>
          <p:cNvSpPr txBox="1"/>
          <p:nvPr/>
        </p:nvSpPr>
        <p:spPr>
          <a:xfrm>
            <a:off x="1786756" y="4251960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bg2">
                    <a:lumMod val="90000"/>
                  </a:schemeClr>
                </a:solidFill>
              </a:rPr>
              <a:t>2</a:t>
            </a:r>
          </a:p>
        </p:txBody>
      </p:sp>
      <p:sp>
        <p:nvSpPr>
          <p:cNvPr id="71" name="Zone de texte 70"/>
          <p:cNvSpPr txBox="1"/>
          <p:nvPr/>
        </p:nvSpPr>
        <p:spPr>
          <a:xfrm>
            <a:off x="3192520" y="4251960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bg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72" name="Zone de texte 71"/>
          <p:cNvSpPr txBox="1"/>
          <p:nvPr/>
        </p:nvSpPr>
        <p:spPr>
          <a:xfrm>
            <a:off x="4571999" y="4251960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bg2">
                    <a:lumMod val="90000"/>
                  </a:schemeClr>
                </a:solidFill>
              </a:rPr>
              <a:t>4</a:t>
            </a:r>
          </a:p>
        </p:txBody>
      </p:sp>
      <p:sp>
        <p:nvSpPr>
          <p:cNvPr id="73" name="Zone de texte 72"/>
          <p:cNvSpPr txBox="1"/>
          <p:nvPr/>
        </p:nvSpPr>
        <p:spPr>
          <a:xfrm>
            <a:off x="5972502" y="4251960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bg2">
                    <a:lumMod val="90000"/>
                  </a:schemeClr>
                </a:solidFill>
              </a:rPr>
              <a:t>5</a:t>
            </a:r>
          </a:p>
        </p:txBody>
      </p:sp>
      <p:sp>
        <p:nvSpPr>
          <p:cNvPr id="74" name="Zone de texte 73"/>
          <p:cNvSpPr txBox="1"/>
          <p:nvPr/>
        </p:nvSpPr>
        <p:spPr>
          <a:xfrm>
            <a:off x="7369175" y="4251960"/>
            <a:ext cx="1371600" cy="28803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 rtl="0"/>
            <a:r>
              <a:rPr lang="fr-FR" sz="975" b="0" noProof="1">
                <a:solidFill>
                  <a:schemeClr val="bg2">
                    <a:lumMod val="90000"/>
                  </a:schemeClr>
                </a:solidFill>
              </a:rPr>
              <a:t>6/7</a:t>
            </a:r>
          </a:p>
        </p:txBody>
      </p:sp>
      <p:sp>
        <p:nvSpPr>
          <p:cNvPr id="34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10287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40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1783080" y="10287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46" name="Espace réservé du texte 2"/>
          <p:cNvSpPr>
            <a:spLocks noGrp="1"/>
          </p:cNvSpPr>
          <p:nvPr>
            <p:ph type="body" sz="quarter" idx="23" hasCustomPrompt="1"/>
          </p:nvPr>
        </p:nvSpPr>
        <p:spPr>
          <a:xfrm>
            <a:off x="3182112" y="10287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52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4582928" y="10287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58" name="Espace réservé du texte 2"/>
          <p:cNvSpPr>
            <a:spLocks noGrp="1"/>
          </p:cNvSpPr>
          <p:nvPr>
            <p:ph type="body" sz="quarter" idx="35" hasCustomPrompt="1"/>
          </p:nvPr>
        </p:nvSpPr>
        <p:spPr>
          <a:xfrm>
            <a:off x="5976051" y="10287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64" name="Espace réservé du texte 2"/>
          <p:cNvSpPr>
            <a:spLocks noGrp="1"/>
          </p:cNvSpPr>
          <p:nvPr>
            <p:ph type="body" sz="quarter" idx="41" hasCustomPrompt="1"/>
          </p:nvPr>
        </p:nvSpPr>
        <p:spPr>
          <a:xfrm>
            <a:off x="7379208" y="10287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17145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1783080" y="17145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45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3182112" y="17145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51" name="Espace réservé du texte 2"/>
          <p:cNvSpPr>
            <a:spLocks noGrp="1"/>
          </p:cNvSpPr>
          <p:nvPr>
            <p:ph type="body" sz="quarter" idx="28" hasCustomPrompt="1"/>
          </p:nvPr>
        </p:nvSpPr>
        <p:spPr>
          <a:xfrm>
            <a:off x="4582928" y="17145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57" name="Espace réservé du texte 2"/>
          <p:cNvSpPr>
            <a:spLocks noGrp="1"/>
          </p:cNvSpPr>
          <p:nvPr>
            <p:ph type="body" sz="quarter" idx="34" hasCustomPrompt="1"/>
          </p:nvPr>
        </p:nvSpPr>
        <p:spPr>
          <a:xfrm>
            <a:off x="5976051" y="17145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63" name="Espace réservé du texte 2"/>
          <p:cNvSpPr>
            <a:spLocks noGrp="1"/>
          </p:cNvSpPr>
          <p:nvPr>
            <p:ph type="body" sz="quarter" idx="40" hasCustomPrompt="1"/>
          </p:nvPr>
        </p:nvSpPr>
        <p:spPr>
          <a:xfrm>
            <a:off x="7379208" y="17145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24003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783080" y="24003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47" name="Espace réservé du texte 2"/>
          <p:cNvSpPr>
            <a:spLocks noGrp="1"/>
          </p:cNvSpPr>
          <p:nvPr>
            <p:ph type="body" sz="quarter" idx="24" hasCustomPrompt="1"/>
          </p:nvPr>
        </p:nvSpPr>
        <p:spPr>
          <a:xfrm>
            <a:off x="3182112" y="24003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53" name="Espace réservé du texte 2"/>
          <p:cNvSpPr>
            <a:spLocks noGrp="1"/>
          </p:cNvSpPr>
          <p:nvPr>
            <p:ph type="body" sz="quarter" idx="30" hasCustomPrompt="1"/>
          </p:nvPr>
        </p:nvSpPr>
        <p:spPr>
          <a:xfrm>
            <a:off x="4582928" y="24003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59" name="Espace réservé du texte 2"/>
          <p:cNvSpPr>
            <a:spLocks noGrp="1"/>
          </p:cNvSpPr>
          <p:nvPr>
            <p:ph type="body" sz="quarter" idx="36" hasCustomPrompt="1"/>
          </p:nvPr>
        </p:nvSpPr>
        <p:spPr>
          <a:xfrm>
            <a:off x="5976051" y="24003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65" name="Espace réservé du texte 2"/>
          <p:cNvSpPr>
            <a:spLocks noGrp="1"/>
          </p:cNvSpPr>
          <p:nvPr>
            <p:ph type="body" sz="quarter" idx="42" hasCustomPrompt="1"/>
          </p:nvPr>
        </p:nvSpPr>
        <p:spPr>
          <a:xfrm>
            <a:off x="7379208" y="24003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393192" y="30861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42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1783080" y="30861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48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3182112" y="30861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54" name="Espace réservé du texte 2"/>
          <p:cNvSpPr>
            <a:spLocks noGrp="1"/>
          </p:cNvSpPr>
          <p:nvPr>
            <p:ph type="body" sz="quarter" idx="31" hasCustomPrompt="1"/>
          </p:nvPr>
        </p:nvSpPr>
        <p:spPr>
          <a:xfrm>
            <a:off x="4582928" y="30861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60" name="Espace réservé du texte 2"/>
          <p:cNvSpPr>
            <a:spLocks noGrp="1"/>
          </p:cNvSpPr>
          <p:nvPr>
            <p:ph type="body" sz="quarter" idx="37" hasCustomPrompt="1"/>
          </p:nvPr>
        </p:nvSpPr>
        <p:spPr>
          <a:xfrm>
            <a:off x="5976051" y="30861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66" name="Espace réservé du texte 2"/>
          <p:cNvSpPr>
            <a:spLocks noGrp="1"/>
          </p:cNvSpPr>
          <p:nvPr>
            <p:ph type="body" sz="quarter" idx="43" hasCustomPrompt="1"/>
          </p:nvPr>
        </p:nvSpPr>
        <p:spPr>
          <a:xfrm>
            <a:off x="7379208" y="30861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393192" y="37719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4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1783080" y="37719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49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3182112" y="37719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55" name="Espace réservé du texte 2"/>
          <p:cNvSpPr>
            <a:spLocks noGrp="1"/>
          </p:cNvSpPr>
          <p:nvPr>
            <p:ph type="body" sz="quarter" idx="32" hasCustomPrompt="1"/>
          </p:nvPr>
        </p:nvSpPr>
        <p:spPr>
          <a:xfrm>
            <a:off x="4582928" y="37719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61" name="Espace réservé du texte 2"/>
          <p:cNvSpPr>
            <a:spLocks noGrp="1"/>
          </p:cNvSpPr>
          <p:nvPr>
            <p:ph type="body" sz="quarter" idx="38" hasCustomPrompt="1"/>
          </p:nvPr>
        </p:nvSpPr>
        <p:spPr>
          <a:xfrm>
            <a:off x="5976051" y="37719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67" name="Espace réservé du texte 2"/>
          <p:cNvSpPr>
            <a:spLocks noGrp="1"/>
          </p:cNvSpPr>
          <p:nvPr>
            <p:ph type="body" sz="quarter" idx="44" hasCustomPrompt="1"/>
          </p:nvPr>
        </p:nvSpPr>
        <p:spPr>
          <a:xfrm>
            <a:off x="7379208" y="3771901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393192" y="4464559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44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1783080" y="4464559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50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3182112" y="4464559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56" name="Espace réservé du texte 2"/>
          <p:cNvSpPr>
            <a:spLocks noGrp="1"/>
          </p:cNvSpPr>
          <p:nvPr>
            <p:ph type="body" sz="quarter" idx="33" hasCustomPrompt="1"/>
          </p:nvPr>
        </p:nvSpPr>
        <p:spPr>
          <a:xfrm>
            <a:off x="4582928" y="4464559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62" name="Espace réservé du texte 2"/>
          <p:cNvSpPr>
            <a:spLocks noGrp="1"/>
          </p:cNvSpPr>
          <p:nvPr>
            <p:ph type="body" sz="quarter" idx="39" hasCustomPrompt="1"/>
          </p:nvPr>
        </p:nvSpPr>
        <p:spPr>
          <a:xfrm>
            <a:off x="5976051" y="4464559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68" name="Espace réservé du texte 2"/>
          <p:cNvSpPr>
            <a:spLocks noGrp="1"/>
          </p:cNvSpPr>
          <p:nvPr>
            <p:ph type="body" sz="quarter" idx="45" hasCustomPrompt="1"/>
          </p:nvPr>
        </p:nvSpPr>
        <p:spPr>
          <a:xfrm>
            <a:off x="7379208" y="4464559"/>
            <a:ext cx="1377950" cy="514778"/>
          </a:xfrm>
        </p:spPr>
        <p:txBody>
          <a:bodyPr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675"/>
            </a:lvl5pPr>
          </a:lstStyle>
          <a:p>
            <a:pPr lvl="0" rtl="0"/>
            <a:r>
              <a:rPr lang="fr-FR" noProof="1"/>
              <a:t>Cliquer pour ajouter du texte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6"/>
          </p:nvPr>
        </p:nvSpPr>
        <p:spPr/>
        <p:txBody>
          <a:bodyPr rtlCol="0"/>
          <a:lstStyle/>
          <a:p>
            <a:pPr rtl="0"/>
            <a:fld id="{09EE6102-6121-4B47-A72E-5F23CB777554}" type="datetime1">
              <a:rPr lang="fr-FR" noProof="1" smtClean="0"/>
              <a:t>16/05/2020</a:t>
            </a:fld>
            <a:endParaRPr lang="fr-FR" noProof="1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7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8"/>
          </p:nvPr>
        </p:nvSpPr>
        <p:spPr/>
        <p:txBody>
          <a:bodyPr rtlCol="0"/>
          <a:lstStyle/>
          <a:p>
            <a:pPr rtl="0"/>
            <a:fld id="{53CB5F7B-7C15-41FD-9488-0FCC5C0A130E}" type="slidenum">
              <a:rPr lang="fr-FR" noProof="1" dirty="0" smtClean="0"/>
              <a:pPr rtl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5674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for events">
    <p:bg>
      <p:bgPr>
        <a:solidFill>
          <a:srgbClr val="003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" y="4718242"/>
            <a:ext cx="3875809" cy="425258"/>
          </a:xfrm>
          <a:prstGeom prst="rect">
            <a:avLst/>
          </a:prstGeom>
          <a:solidFill>
            <a:srgbClr val="003C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868770"/>
            <a:ext cx="5126698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7" y="4108767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7" y="4348764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4" y="2626576"/>
            <a:ext cx="6582740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66" indent="0">
              <a:buNone/>
              <a:defRPr/>
            </a:lvl2pPr>
            <a:lvl3pPr marL="427380" indent="0">
              <a:buNone/>
              <a:defRPr/>
            </a:lvl3pPr>
            <a:lvl4pPr marL="516668" indent="0">
              <a:buNone/>
              <a:defRPr/>
            </a:lvl4pPr>
            <a:lvl5pPr marL="60119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7" y="2055089"/>
            <a:ext cx="661249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0" y="335890"/>
            <a:ext cx="1967571" cy="453212"/>
          </a:xfrm>
          <a:prstGeom prst="rect">
            <a:avLst/>
          </a:prstGeom>
        </p:spPr>
      </p:pic>
      <p:sp>
        <p:nvSpPr>
          <p:cNvPr id="10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465377" y="4723590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NetAcad.com</a:t>
            </a:r>
          </a:p>
        </p:txBody>
      </p:sp>
    </p:spTree>
    <p:extLst>
      <p:ext uri="{BB962C8B-B14F-4D97-AF65-F5344CB8AC3E}">
        <p14:creationId xmlns:p14="http://schemas.microsoft.com/office/powerpoint/2010/main" val="413419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24161"/>
            <a:ext cx="8588861" cy="6286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008126"/>
            <a:ext cx="8577072" cy="3723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>
                <a:latin typeface="Arial" panose="020B0604020202020204" pitchFamily="34" charset="0"/>
              </a:defRPr>
            </a:lvl1pPr>
            <a:lvl2pPr>
              <a:defRPr lang="en-US" dirty="0" smtClean="0">
                <a:latin typeface="Arial" panose="020B0604020202020204" pitchFamily="34" charset="0"/>
              </a:defRPr>
            </a:lvl2pPr>
            <a:lvl3pPr>
              <a:defRPr lang="en-US" dirty="0" smtClean="0">
                <a:latin typeface="Arial" panose="020B0604020202020204" pitchFamily="34" charset="0"/>
              </a:defRPr>
            </a:lvl3pPr>
            <a:lvl4pPr>
              <a:defRPr lang="en-US" dirty="0" smtClean="0">
                <a:latin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3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7CE3-F8B6-4428-AD99-BB5CADF9F5D7}" type="datetime1">
              <a:rPr lang="fr-FR" smtClean="0"/>
              <a:pPr/>
              <a:t>16/05/2020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Patrick SAS Sécuriser Protéger Organiser et Manager les systèmes d'informations v2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178-52B3-48E8-8C53-6A73D401DC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702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3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07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1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245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804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08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0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979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7027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196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20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31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149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36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4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540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8282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014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93944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66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9545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5161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7381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4352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36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5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9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747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074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422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035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3444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83991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021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01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192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6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605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35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24391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090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9784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752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5273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3809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5969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74227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3999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  <p:sldLayoutId id="2147484084" r:id="rId27"/>
    <p:sldLayoutId id="2147484086" r:id="rId28"/>
    <p:sldLayoutId id="2147484087" r:id="rId29"/>
    <p:sldLayoutId id="2147484088" r:id="rId30"/>
    <p:sldLayoutId id="2147484089" r:id="rId31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140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156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alteromutual.com/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altoromutual.com/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vedetails.com/" TargetMode="External"/><Relationship Id="rId2" Type="http://schemas.openxmlformats.org/officeDocument/2006/relationships/hyperlink" Target="http://cve.mitre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password.kaspersky.com/fr/" TargetMode="Externa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certa.org/partenaires/cisco/formations" TargetMode="External"/><Relationship Id="rId2" Type="http://schemas.openxmlformats.org/officeDocument/2006/relationships/hyperlink" Target="https://www.reseaucerta.org/partenaires/cisco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reseaucerta.org/sites/default/files/partenariats/FAQNetAcadComptes.pdf" TargetMode="External"/><Relationship Id="rId4" Type="http://schemas.openxmlformats.org/officeDocument/2006/relationships/hyperlink" Target="https://www.reseaucerta.org/partenaires/cisco/faq-formation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partenariat-cisco-netacad@reseaucerta.org" TargetMode="External"/><Relationship Id="rId2" Type="http://schemas.openxmlformats.org/officeDocument/2006/relationships/hyperlink" Target="mailto:certa_formations_cisco_cybersecurity@listes.reseaucerta.or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dolinse@cisco.com" TargetMode="External"/><Relationship Id="rId5" Type="http://schemas.openxmlformats.org/officeDocument/2006/relationships/hyperlink" Target="http://www.reseaucerta.org/sites/default/files/partenariats/FAQNetAcadComptes.pdf" TargetMode="External"/><Relationship Id="rId4" Type="http://schemas.openxmlformats.org/officeDocument/2006/relationships/hyperlink" Target="https://forms.office.com/Pages/ResponsePage.aspx?id=5iv5Mi5G0E-W9FRvUdDSievlz4h_36hCmnAnHnT38cBUMzRRNTRPMDRNSEY4WElMS1VGU0JaUkc4Mi4u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120BCDD-4468-4BC4-AFA9-F22304489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96" y="3547928"/>
            <a:ext cx="8296421" cy="288131"/>
          </a:xfrm>
        </p:spPr>
        <p:txBody>
          <a:bodyPr/>
          <a:lstStyle/>
          <a:p>
            <a:r>
              <a:rPr lang="fr-FR" sz="1800" dirty="0"/>
              <a:t>19 mai 2020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130E1A-AF09-44E0-B0B4-0C7170F0B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kern="0" dirty="0"/>
              <a:t>Formations </a:t>
            </a:r>
            <a:r>
              <a:rPr lang="en-US" sz="3600" b="1" kern="0" dirty="0" err="1"/>
              <a:t>Cybersécurité</a:t>
            </a:r>
            <a:r>
              <a:rPr lang="en-US" sz="3600" b="1" kern="0" dirty="0"/>
              <a:t> CERTA-Cisco</a:t>
            </a:r>
            <a:br>
              <a:rPr lang="en-US" sz="3600" b="1" kern="0" dirty="0"/>
            </a:br>
            <a:r>
              <a:rPr lang="en-US" sz="3600" b="1" kern="0" dirty="0" err="1"/>
              <a:t>Outils</a:t>
            </a:r>
            <a:r>
              <a:rPr lang="en-US" sz="3600" b="1" kern="0" dirty="0"/>
              <a:t> </a:t>
            </a:r>
            <a:r>
              <a:rPr lang="en-US" sz="3600" b="1" kern="0" dirty="0" err="1"/>
              <a:t>d’analyse</a:t>
            </a:r>
            <a:r>
              <a:rPr lang="en-US" sz="3600" b="1" kern="0" dirty="0"/>
              <a:t> et </a:t>
            </a:r>
            <a:r>
              <a:rPr lang="en-US" sz="3600" b="1" kern="0" dirty="0" err="1"/>
              <a:t>d’attaque</a:t>
            </a:r>
            <a:endParaRPr lang="fr-FR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DB108F-BC15-48AA-A956-EAC510DB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21" y="275826"/>
            <a:ext cx="4712774" cy="1073395"/>
          </a:xfrm>
          <a:prstGeom prst="rect">
            <a:avLst/>
          </a:prstGeom>
        </p:spPr>
      </p:pic>
      <p:sp>
        <p:nvSpPr>
          <p:cNvPr id="12" name="Sous-titre 3">
            <a:extLst>
              <a:ext uri="{FF2B5EF4-FFF2-40B4-BE49-F238E27FC236}">
                <a16:creationId xmlns:a16="http://schemas.microsoft.com/office/drawing/2014/main" id="{10B18076-D7EE-4F9C-A885-327B5D88F9D4}"/>
              </a:ext>
            </a:extLst>
          </p:cNvPr>
          <p:cNvSpPr txBox="1">
            <a:spLocks/>
          </p:cNvSpPr>
          <p:nvPr/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600" b="0" i="0" kern="1200">
                <a:solidFill>
                  <a:schemeClr val="bg1"/>
                </a:solidFill>
                <a:latin typeface="+mn-lt"/>
                <a:ea typeface="ＭＳ Ｐゴシック" charset="0"/>
                <a:cs typeface="CiscoSansTT ExtraLight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Christophe Dolinsek </a:t>
            </a:r>
            <a:r>
              <a:rPr lang="fr-FR"/>
              <a:t>	Directeur du programme Cisco Networking Academy France</a:t>
            </a:r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50CABC5-A870-4AC6-BFF9-403484CD8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96" y="4108765"/>
            <a:ext cx="8296421" cy="288131"/>
          </a:xfrm>
        </p:spPr>
        <p:txBody>
          <a:bodyPr/>
          <a:lstStyle/>
          <a:p>
            <a:r>
              <a:rPr lang="fr-FR" b="1" dirty="0"/>
              <a:t>Patrick Sas 		</a:t>
            </a:r>
            <a:r>
              <a:rPr lang="en-US" i="1" dirty="0" err="1"/>
              <a:t>Responsable</a:t>
            </a:r>
            <a:r>
              <a:rPr lang="en-US" i="1" dirty="0"/>
              <a:t> technique Cisco Networking Academy France</a:t>
            </a:r>
          </a:p>
          <a:p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5785610A-2856-4745-A523-DFE104CB04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496" y="4348762"/>
            <a:ext cx="8296421" cy="288131"/>
          </a:xfrm>
        </p:spPr>
        <p:txBody>
          <a:bodyPr/>
          <a:lstStyle/>
          <a:p>
            <a:r>
              <a:rPr lang="fr-FR" b="1" dirty="0"/>
              <a:t>Valérie Martinez	</a:t>
            </a:r>
            <a:r>
              <a:rPr lang="fr-FR" i="1" dirty="0"/>
              <a:t>Responsable partenariat </a:t>
            </a:r>
            <a:r>
              <a:rPr lang="fr-FR" i="1" dirty="0" err="1"/>
              <a:t>Certa</a:t>
            </a:r>
            <a:r>
              <a:rPr lang="fr-FR" i="1" dirty="0"/>
              <a:t> - Instructeurs ITC </a:t>
            </a:r>
            <a:r>
              <a:rPr lang="fr-FR" i="1" dirty="0" err="1"/>
              <a:t>Certa</a:t>
            </a:r>
            <a:br>
              <a:rPr lang="fr-FR" b="1" dirty="0"/>
            </a:br>
            <a:r>
              <a:rPr lang="fr-FR" b="1" dirty="0"/>
              <a:t>Pascal Moussier		</a:t>
            </a:r>
            <a:br>
              <a:rPr lang="fr-FR" b="1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12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types de </a:t>
            </a:r>
            <a:r>
              <a:rPr lang="en-US" dirty="0" err="1"/>
              <a:t>trafic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 err="1"/>
              <a:t>Cleartext</a:t>
            </a:r>
            <a:r>
              <a:rPr lang="fr-FR" sz="1800" dirty="0"/>
              <a:t> (or </a:t>
            </a:r>
            <a:r>
              <a:rPr lang="fr-FR" sz="1800" dirty="0" err="1"/>
              <a:t>plaintext</a:t>
            </a:r>
            <a:r>
              <a:rPr lang="fr-FR" sz="1800" dirty="0"/>
              <a:t>): l’information circule de manière non chiffrée par exemple le trafic : HTTP ou TELNET.</a:t>
            </a:r>
          </a:p>
          <a:p>
            <a:r>
              <a:rPr lang="fr-FR" sz="1800" dirty="0" err="1"/>
              <a:t>Ciphertext</a:t>
            </a:r>
            <a:r>
              <a:rPr lang="fr-FR" sz="1800" dirty="0"/>
              <a:t>: l’information est chiffrée en utilisant un protocole de cryptage (AES, 3 DES, DES) par exemple : HTTPS, SSH.</a:t>
            </a:r>
          </a:p>
        </p:txBody>
      </p:sp>
      <p:pic>
        <p:nvPicPr>
          <p:cNvPr id="3074" name="Picture 2" descr="Image result for cleartext cipher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55" y="2870073"/>
            <a:ext cx="3501091" cy="167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851" y="3429257"/>
            <a:ext cx="2282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Bonjour, comment </a:t>
            </a:r>
            <a:r>
              <a:rPr lang="en-US" sz="1200" dirty="0" err="1"/>
              <a:t>allez-vous</a:t>
            </a:r>
            <a:r>
              <a:rPr lang="en-US" sz="1200" dirty="0"/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7340" y="3429257"/>
            <a:ext cx="2282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Bonjour, comment </a:t>
            </a:r>
            <a:r>
              <a:rPr lang="en-US" sz="1200" dirty="0" err="1"/>
              <a:t>allez-vous</a:t>
            </a:r>
            <a:r>
              <a:rPr lang="en-US" sz="1200" dirty="0"/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594" y="2593074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!@#s132!)SD#$*!)!</a:t>
            </a:r>
          </a:p>
        </p:txBody>
      </p:sp>
    </p:spTree>
    <p:extLst>
      <p:ext uri="{BB962C8B-B14F-4D97-AF65-F5344CB8AC3E}">
        <p14:creationId xmlns:p14="http://schemas.microsoft.com/office/powerpoint/2010/main" val="19087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mode Symétrique / Clé Privé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AutoShape 35"/>
          <p:cNvSpPr>
            <a:spLocks noChangeArrowheads="1"/>
          </p:cNvSpPr>
          <p:nvPr/>
        </p:nvSpPr>
        <p:spPr bwMode="auto">
          <a:xfrm>
            <a:off x="3492104" y="1880524"/>
            <a:ext cx="1782365" cy="864394"/>
          </a:xfrm>
          <a:prstGeom prst="rightArrowCallout">
            <a:avLst>
              <a:gd name="adj1" fmla="val 25000"/>
              <a:gd name="adj2" fmla="val 25000"/>
              <a:gd name="adj3" fmla="val 343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350" b="1" dirty="0"/>
              <a:t>Algorithme de</a:t>
            </a:r>
          </a:p>
          <a:p>
            <a:pPr algn="ctr"/>
            <a:r>
              <a:rPr lang="fr-FR" sz="1350" b="1" dirty="0"/>
              <a:t>Chiffrement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1871663" y="1394748"/>
            <a:ext cx="93487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3300"/>
                </a:solidFill>
              </a:rPr>
              <a:t>Emetteur</a:t>
            </a: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2750331" y="2169829"/>
            <a:ext cx="7024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>
            <a:off x="4139804" y="1503095"/>
            <a:ext cx="32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4463654" y="1503095"/>
            <a:ext cx="0" cy="377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3908822" y="976839"/>
            <a:ext cx="249299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0000"/>
                </a:solidFill>
              </a:rPr>
              <a:t>Clef privée (</a:t>
            </a:r>
            <a:r>
              <a:rPr lang="fr-FR" sz="1350" b="1" dirty="0" err="1">
                <a:solidFill>
                  <a:srgbClr val="FF0000"/>
                </a:solidFill>
              </a:rPr>
              <a:t>Pre</a:t>
            </a:r>
            <a:r>
              <a:rPr lang="fr-FR" sz="1350" b="1" dirty="0">
                <a:solidFill>
                  <a:srgbClr val="FF0000"/>
                </a:solidFill>
              </a:rPr>
              <a:t> </a:t>
            </a:r>
            <a:r>
              <a:rPr lang="fr-FR" sz="1350" b="1" dirty="0" err="1">
                <a:solidFill>
                  <a:srgbClr val="FF0000"/>
                </a:solidFill>
              </a:rPr>
              <a:t>shared</a:t>
            </a:r>
            <a:r>
              <a:rPr lang="fr-FR" sz="1350" b="1" dirty="0">
                <a:solidFill>
                  <a:srgbClr val="FF0000"/>
                </a:solidFill>
              </a:rPr>
              <a:t> Key)</a:t>
            </a:r>
          </a:p>
        </p:txBody>
      </p:sp>
      <p:sp>
        <p:nvSpPr>
          <p:cNvPr id="14" name="AutoShape 45"/>
          <p:cNvSpPr>
            <a:spLocks noChangeArrowheads="1"/>
          </p:cNvSpPr>
          <p:nvPr/>
        </p:nvSpPr>
        <p:spPr bwMode="auto">
          <a:xfrm>
            <a:off x="6232934" y="2099596"/>
            <a:ext cx="540544" cy="2106216"/>
          </a:xfrm>
          <a:prstGeom prst="curvedLeftArrow">
            <a:avLst>
              <a:gd name="adj1" fmla="val 77930"/>
              <a:gd name="adj2" fmla="val 1558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350" b="1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2896791" y="3284270"/>
            <a:ext cx="1782366" cy="809625"/>
          </a:xfrm>
          <a:prstGeom prst="leftArrowCallout">
            <a:avLst>
              <a:gd name="adj1" fmla="val 25000"/>
              <a:gd name="adj2" fmla="val 25000"/>
              <a:gd name="adj3" fmla="val 3669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350" b="1"/>
              <a:t>Algorithme de</a:t>
            </a:r>
          </a:p>
          <a:p>
            <a:pPr algn="ctr"/>
            <a:r>
              <a:rPr lang="fr-FR" sz="1350" b="1"/>
              <a:t>Chiffrement</a:t>
            </a:r>
          </a:p>
        </p:txBody>
      </p:sp>
      <p:sp>
        <p:nvSpPr>
          <p:cNvPr id="19" name="Line 56"/>
          <p:cNvSpPr>
            <a:spLocks noChangeShapeType="1"/>
          </p:cNvSpPr>
          <p:nvPr/>
        </p:nvSpPr>
        <p:spPr bwMode="auto">
          <a:xfrm flipH="1">
            <a:off x="4679157" y="3723603"/>
            <a:ext cx="1071568" cy="34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732340" y="1741200"/>
            <a:ext cx="96441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---------------------------------------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250133" y="2649494"/>
            <a:ext cx="160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Texte en clair </a:t>
            </a:r>
          </a:p>
          <a:p>
            <a:r>
              <a:rPr lang="fr-FR" dirty="0"/>
              <a:t>(Plain </a:t>
            </a:r>
            <a:r>
              <a:rPr lang="fr-FR" dirty="0" err="1"/>
              <a:t>Text</a:t>
            </a:r>
            <a:r>
              <a:rPr lang="fr-FR" dirty="0"/>
              <a:t>)</a:t>
            </a:r>
          </a:p>
        </p:txBody>
      </p:sp>
      <p:graphicFrame>
        <p:nvGraphicFramePr>
          <p:cNvPr id="337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068507"/>
              </p:ext>
            </p:extLst>
          </p:nvPr>
        </p:nvGraphicFramePr>
        <p:xfrm>
          <a:off x="3446852" y="1151838"/>
          <a:ext cx="579834" cy="44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int Shop Pro Image" r:id="rId3" imgW="772920" imgH="598320" progId="">
                  <p:embed/>
                </p:oleObj>
              </mc:Choice>
              <mc:Fallback>
                <p:oleObj name="Paint Shop Pro Image" r:id="rId3" imgW="772920" imgH="598320" progId="">
                  <p:embed/>
                  <p:pic>
                    <p:nvPicPr>
                      <p:cNvPr id="3379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852" y="1151838"/>
                        <a:ext cx="579834" cy="44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orm"/>
          <p:cNvSpPr>
            <a:spLocks noEditPoints="1" noChangeArrowheads="1"/>
          </p:cNvSpPr>
          <p:nvPr/>
        </p:nvSpPr>
        <p:spPr bwMode="auto">
          <a:xfrm>
            <a:off x="5726132" y="2009093"/>
            <a:ext cx="303607" cy="61793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375677" y="1312573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Texte crypté</a:t>
            </a:r>
          </a:p>
          <a:p>
            <a:r>
              <a:rPr lang="fr-FR" dirty="0"/>
              <a:t>(</a:t>
            </a:r>
            <a:r>
              <a:rPr lang="fr-FR" dirty="0" err="1"/>
              <a:t>Cipher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)</a:t>
            </a:r>
          </a:p>
        </p:txBody>
      </p:sp>
      <p:sp>
        <p:nvSpPr>
          <p:cNvPr id="25" name="Form"/>
          <p:cNvSpPr>
            <a:spLocks noEditPoints="1" noChangeArrowheads="1"/>
          </p:cNvSpPr>
          <p:nvPr/>
        </p:nvSpPr>
        <p:spPr bwMode="auto">
          <a:xfrm>
            <a:off x="5750727" y="3427143"/>
            <a:ext cx="303607" cy="61793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732340" y="3352578"/>
            <a:ext cx="96441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---------------------------------------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rot="5400000" flipH="1" flipV="1">
            <a:off x="1973443" y="2518089"/>
            <a:ext cx="160736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>
            <a:off x="2080600" y="3268188"/>
            <a:ext cx="160736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008119"/>
              </p:ext>
            </p:extLst>
          </p:nvPr>
        </p:nvGraphicFramePr>
        <p:xfrm>
          <a:off x="2599125" y="4045077"/>
          <a:ext cx="579834" cy="44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int Shop Pro Image" r:id="rId5" imgW="772920" imgH="598320" progId="">
                  <p:embed/>
                </p:oleObj>
              </mc:Choice>
              <mc:Fallback>
                <p:oleObj name="Paint Shop Pro Image" r:id="rId5" imgW="772920" imgH="598320" progId="">
                  <p:embed/>
                  <p:pic>
                    <p:nvPicPr>
                      <p:cNvPr id="33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125" y="4045077"/>
                        <a:ext cx="579834" cy="44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necteur en angle 34"/>
          <p:cNvCxnSpPr/>
          <p:nvPr/>
        </p:nvCxnSpPr>
        <p:spPr>
          <a:xfrm flipV="1">
            <a:off x="3125380" y="3937919"/>
            <a:ext cx="375050" cy="32147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4">
            <a:extLst>
              <a:ext uri="{FF2B5EF4-FFF2-40B4-BE49-F238E27FC236}">
                <a16:creationId xmlns:a16="http://schemas.microsoft.com/office/drawing/2014/main" id="{898F893E-C920-4A30-B1A8-F5306DD9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450" y="4405836"/>
            <a:ext cx="249299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0000"/>
                </a:solidFill>
              </a:rPr>
              <a:t>Clef privée (</a:t>
            </a:r>
            <a:r>
              <a:rPr lang="fr-FR" sz="1350" b="1" dirty="0" err="1">
                <a:solidFill>
                  <a:srgbClr val="FF0000"/>
                </a:solidFill>
              </a:rPr>
              <a:t>Pre</a:t>
            </a:r>
            <a:r>
              <a:rPr lang="fr-FR" sz="1350" b="1" dirty="0">
                <a:solidFill>
                  <a:srgbClr val="FF0000"/>
                </a:solidFill>
              </a:rPr>
              <a:t> </a:t>
            </a:r>
            <a:r>
              <a:rPr lang="fr-FR" sz="1350" b="1" dirty="0" err="1">
                <a:solidFill>
                  <a:srgbClr val="FF0000"/>
                </a:solidFill>
              </a:rPr>
              <a:t>shared</a:t>
            </a:r>
            <a:r>
              <a:rPr lang="fr-FR" sz="1350" b="1" dirty="0">
                <a:solidFill>
                  <a:srgbClr val="FF0000"/>
                </a:solidFill>
              </a:rPr>
              <a:t> Key)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8F720-D56A-42BE-B5FE-AC6CC6E7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mode Asymétrique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FDEFA-F51B-40A9-9273-9C296533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AutoShape 35">
            <a:extLst>
              <a:ext uri="{FF2B5EF4-FFF2-40B4-BE49-F238E27FC236}">
                <a16:creationId xmlns:a16="http://schemas.microsoft.com/office/drawing/2014/main" id="{30CE320D-E9FD-4733-A675-3F7BA3E1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9" y="1958946"/>
            <a:ext cx="2376486" cy="848730"/>
          </a:xfrm>
          <a:prstGeom prst="rightArrowCallout">
            <a:avLst>
              <a:gd name="adj1" fmla="val 25000"/>
              <a:gd name="adj2" fmla="val 25000"/>
              <a:gd name="adj3" fmla="val 343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 b="1" dirty="0"/>
              <a:t>Algorithme de</a:t>
            </a:r>
          </a:p>
          <a:p>
            <a:pPr algn="ctr"/>
            <a:r>
              <a:rPr lang="fr-FR" sz="1800" b="1" dirty="0"/>
              <a:t>Chiffrement</a:t>
            </a:r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1D3102D5-1586-45CC-B129-CE0E29B87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59348"/>
            <a:ext cx="1205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3300"/>
                </a:solidFill>
              </a:rPr>
              <a:t>Emetteur</a:t>
            </a:r>
          </a:p>
        </p:txBody>
      </p:sp>
      <p:sp>
        <p:nvSpPr>
          <p:cNvPr id="6" name="Line 41">
            <a:extLst>
              <a:ext uri="{FF2B5EF4-FFF2-40B4-BE49-F238E27FC236}">
                <a16:creationId xmlns:a16="http://schemas.microsoft.com/office/drawing/2014/main" id="{70575849-1EEF-45D3-AC78-DEF630948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09" y="2192788"/>
            <a:ext cx="9366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Line 42">
            <a:extLst>
              <a:ext uri="{FF2B5EF4-FFF2-40B4-BE49-F238E27FC236}">
                <a16:creationId xmlns:a16="http://schemas.microsoft.com/office/drawing/2014/main" id="{7FBF26F4-C1ED-49CE-B0A4-8D816938E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9052" y="1630382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Line 43">
            <a:extLst>
              <a:ext uri="{FF2B5EF4-FFF2-40B4-BE49-F238E27FC236}">
                <a16:creationId xmlns:a16="http://schemas.microsoft.com/office/drawing/2014/main" id="{8196FC1F-DD3B-4EE9-8F21-D501F1F2E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852" y="1653163"/>
            <a:ext cx="0" cy="37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B860587E-4764-4C95-8AF9-07670A7B1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077" y="1157313"/>
            <a:ext cx="3490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Clef Publique du destinataire</a:t>
            </a:r>
          </a:p>
        </p:txBody>
      </p:sp>
      <p:sp>
        <p:nvSpPr>
          <p:cNvPr id="10" name="AutoShape 45">
            <a:extLst>
              <a:ext uri="{FF2B5EF4-FFF2-40B4-BE49-F238E27FC236}">
                <a16:creationId xmlns:a16="http://schemas.microsoft.com/office/drawing/2014/main" id="{40F76BC8-47CB-424D-A6E5-1DE4610A7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79" y="2469266"/>
            <a:ext cx="720724" cy="2068044"/>
          </a:xfrm>
          <a:prstGeom prst="curvedLeftArrow">
            <a:avLst>
              <a:gd name="adj1" fmla="val 77930"/>
              <a:gd name="adj2" fmla="val 1558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 b="1"/>
          </a:p>
        </p:txBody>
      </p:sp>
      <p:sp>
        <p:nvSpPr>
          <p:cNvPr id="11" name="AutoShape 49">
            <a:extLst>
              <a:ext uri="{FF2B5EF4-FFF2-40B4-BE49-F238E27FC236}">
                <a16:creationId xmlns:a16="http://schemas.microsoft.com/office/drawing/2014/main" id="{10BDBD2F-38CA-49F6-9C30-08D24D05D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3527068"/>
            <a:ext cx="2376488" cy="794952"/>
          </a:xfrm>
          <a:prstGeom prst="leftArrowCallout">
            <a:avLst>
              <a:gd name="adj1" fmla="val 25000"/>
              <a:gd name="adj2" fmla="val 25000"/>
              <a:gd name="adj3" fmla="val 3669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 b="1"/>
              <a:t>Algorithme de</a:t>
            </a:r>
          </a:p>
          <a:p>
            <a:pPr algn="ctr"/>
            <a:r>
              <a:rPr lang="fr-FR" sz="1800" b="1"/>
              <a:t>Chiffrement</a:t>
            </a:r>
          </a:p>
        </p:txBody>
      </p:sp>
      <p:sp>
        <p:nvSpPr>
          <p:cNvPr id="12" name="Line 56">
            <a:extLst>
              <a:ext uri="{FF2B5EF4-FFF2-40B4-BE49-F238E27FC236}">
                <a16:creationId xmlns:a16="http://schemas.microsoft.com/office/drawing/2014/main" id="{9A22FF7F-C757-419F-8EBF-36C2763AC2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4" y="4270512"/>
            <a:ext cx="1428758" cy="336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D71E78-8798-47D7-983A-A83CE3B1D085}"/>
              </a:ext>
            </a:extLst>
          </p:cNvPr>
          <p:cNvSpPr txBox="1"/>
          <p:nvPr/>
        </p:nvSpPr>
        <p:spPr>
          <a:xfrm>
            <a:off x="785786" y="1621284"/>
            <a:ext cx="128588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---------------------------------------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B9D9C6-2CA7-4343-A2B3-E3E68A619C80}"/>
              </a:ext>
            </a:extLst>
          </p:cNvPr>
          <p:cNvSpPr txBox="1"/>
          <p:nvPr/>
        </p:nvSpPr>
        <p:spPr>
          <a:xfrm>
            <a:off x="142844" y="2832341"/>
            <a:ext cx="1540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Texte en clair </a:t>
            </a:r>
          </a:p>
          <a:p>
            <a:r>
              <a:rPr lang="fr-FR" dirty="0"/>
              <a:t>(Plain </a:t>
            </a:r>
            <a:r>
              <a:rPr lang="fr-FR" dirty="0" err="1"/>
              <a:t>Text</a:t>
            </a:r>
            <a:r>
              <a:rPr lang="fr-FR" dirty="0"/>
              <a:t>)</a:t>
            </a:r>
          </a:p>
        </p:txBody>
      </p:sp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A3938507-4396-4086-9A8E-3302EAFC0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148319"/>
              </p:ext>
            </p:extLst>
          </p:nvPr>
        </p:nvGraphicFramePr>
        <p:xfrm>
          <a:off x="2375116" y="1240916"/>
          <a:ext cx="773112" cy="44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aint Shop Pro Image" r:id="rId3" imgW="772920" imgH="598320" progId="">
                  <p:embed/>
                </p:oleObj>
              </mc:Choice>
              <mc:Fallback>
                <p:oleObj name="Paint Shop Pro Image" r:id="rId3" imgW="772920" imgH="598320" progId="">
                  <p:embed/>
                  <p:pic>
                    <p:nvPicPr>
                      <p:cNvPr id="17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116" y="1240916"/>
                        <a:ext cx="773112" cy="440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rm">
            <a:extLst>
              <a:ext uri="{FF2B5EF4-FFF2-40B4-BE49-F238E27FC236}">
                <a16:creationId xmlns:a16="http://schemas.microsoft.com/office/drawing/2014/main" id="{C6A5A934-1852-4D5A-B119-6E39714195D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110843" y="2087062"/>
            <a:ext cx="404808" cy="60673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9338842-5790-4B7E-A71B-619D65FD6ED6}"/>
              </a:ext>
            </a:extLst>
          </p:cNvPr>
          <p:cNvSpPr txBox="1"/>
          <p:nvPr/>
        </p:nvSpPr>
        <p:spPr>
          <a:xfrm>
            <a:off x="7287314" y="1898866"/>
            <a:ext cx="1461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Texte crypté</a:t>
            </a:r>
          </a:p>
          <a:p>
            <a:r>
              <a:rPr lang="fr-FR" dirty="0"/>
              <a:t>(</a:t>
            </a:r>
            <a:r>
              <a:rPr lang="fr-FR" dirty="0" err="1"/>
              <a:t>Cipher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)</a:t>
            </a:r>
          </a:p>
        </p:txBody>
      </p:sp>
      <p:sp>
        <p:nvSpPr>
          <p:cNvPr id="18" name="Form">
            <a:extLst>
              <a:ext uri="{FF2B5EF4-FFF2-40B4-BE49-F238E27FC236}">
                <a16:creationId xmlns:a16="http://schemas.microsoft.com/office/drawing/2014/main" id="{5B6DF215-7B2C-4876-9BDE-B390DADADF0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143637" y="3977796"/>
            <a:ext cx="404808" cy="60673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58900D5-6291-4990-BCE8-AB95D20C1D3D}"/>
              </a:ext>
            </a:extLst>
          </p:cNvPr>
          <p:cNvSpPr txBox="1"/>
          <p:nvPr/>
        </p:nvSpPr>
        <p:spPr>
          <a:xfrm>
            <a:off x="785786" y="3475872"/>
            <a:ext cx="128588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---------------------------------------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BE69A74-BCF0-49EB-BA08-CA9BF4548500}"/>
              </a:ext>
            </a:extLst>
          </p:cNvPr>
          <p:cNvCxnSpPr/>
          <p:nvPr/>
        </p:nvCxnSpPr>
        <p:spPr>
          <a:xfrm flipV="1">
            <a:off x="1213620" y="2550772"/>
            <a:ext cx="1588" cy="186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AEBF183-9EB2-4DFB-A135-8E2DA6095F4E}"/>
              </a:ext>
            </a:extLst>
          </p:cNvPr>
          <p:cNvCxnSpPr/>
          <p:nvPr/>
        </p:nvCxnSpPr>
        <p:spPr>
          <a:xfrm>
            <a:off x="1356496" y="3736972"/>
            <a:ext cx="0" cy="28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44">
            <a:extLst>
              <a:ext uri="{FF2B5EF4-FFF2-40B4-BE49-F238E27FC236}">
                <a16:creationId xmlns:a16="http://schemas.microsoft.com/office/drawing/2014/main" id="{3617F9F7-61BE-41C6-9C5C-BFD882DF0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141" y="4602629"/>
            <a:ext cx="3236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Clef privée du  destinataire</a:t>
            </a:r>
          </a:p>
        </p:txBody>
      </p:sp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7BF6FFC0-51D4-4527-A01B-99BBD9F26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295745"/>
              </p:ext>
            </p:extLst>
          </p:nvPr>
        </p:nvGraphicFramePr>
        <p:xfrm>
          <a:off x="1941500" y="4478080"/>
          <a:ext cx="773112" cy="44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aint Shop Pro Image" r:id="rId5" imgW="772920" imgH="598320" progId="">
                  <p:embed/>
                </p:oleObj>
              </mc:Choice>
              <mc:Fallback>
                <p:oleObj name="Paint Shop Pro Image" r:id="rId5" imgW="772920" imgH="598320" progId="">
                  <p:embed/>
                  <p:pic>
                    <p:nvPicPr>
                      <p:cNvPr id="25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00" y="4478080"/>
                        <a:ext cx="773112" cy="440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cteur en angle 25">
            <a:extLst>
              <a:ext uri="{FF2B5EF4-FFF2-40B4-BE49-F238E27FC236}">
                <a16:creationId xmlns:a16="http://schemas.microsoft.com/office/drawing/2014/main" id="{76BFB995-893A-459B-8ADD-E49C98CBB358}"/>
              </a:ext>
            </a:extLst>
          </p:cNvPr>
          <p:cNvCxnSpPr/>
          <p:nvPr/>
        </p:nvCxnSpPr>
        <p:spPr>
          <a:xfrm flipV="1">
            <a:off x="2643174" y="4256326"/>
            <a:ext cx="500066" cy="42862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8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615F8466-30AD-40E7-A395-344A3CC11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117A2D-BA28-45A6-8742-06D20A31CD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925570-E526-417C-BFE8-ECA0EABDF5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A1E9B9F-E02F-477F-85FB-18F322255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HTTP ou HTTPS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AE2EB8F-5F12-401D-B7A8-C500382FC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outils d’analyse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FCAA3B-3492-4212-8CBF-E9EBD6A0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99" y="395712"/>
            <a:ext cx="1877131" cy="6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8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32F14C-B092-497B-82BA-84002AB5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dirty="0"/>
              <a:t>Il existe des sites conçus pour réaliser les tests</a:t>
            </a:r>
          </a:p>
          <a:p>
            <a:pPr>
              <a:spcBef>
                <a:spcPts val="0"/>
              </a:spcBef>
            </a:pPr>
            <a:r>
              <a:rPr lang="fr-FR" dirty="0"/>
              <a:t>Prenons l’exemple de </a:t>
            </a:r>
            <a:r>
              <a:rPr lang="fr-FR" dirty="0">
                <a:hlinkClick r:id="rId2"/>
              </a:rPr>
              <a:t>www.altoromutual.com</a:t>
            </a:r>
            <a:endParaRPr lang="fr-FR" dirty="0"/>
          </a:p>
          <a:p>
            <a:pPr>
              <a:spcBef>
                <a:spcPts val="0"/>
              </a:spcBef>
            </a:pPr>
            <a:r>
              <a:rPr lang="fr-FR" dirty="0"/>
              <a:t>Il simule un site bancaire</a:t>
            </a:r>
          </a:p>
          <a:p>
            <a:pPr>
              <a:spcBef>
                <a:spcPts val="0"/>
              </a:spcBef>
            </a:pPr>
            <a:r>
              <a:rPr lang="fr-FR" dirty="0"/>
              <a:t>Nous allons simuler une ouverture de session sur celui-ci en capturant le flux à l’aide de Wireshark</a:t>
            </a:r>
          </a:p>
          <a:p>
            <a:pPr>
              <a:spcBef>
                <a:spcPts val="0"/>
              </a:spcBef>
            </a:pPr>
            <a:r>
              <a:rPr lang="fr-FR" dirty="0"/>
              <a:t>Ce TP peut-être réalisé à partir d’une machine équipée de WS et disposant d’un accès Internet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61B1D1-5018-4ADB-A4BE-1264910441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7A0BFB-8920-417E-B51F-9B588168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en HTTP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6EA59-0D37-49E7-B179-B06558AFC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43"/>
          <a:stretch/>
        </p:blipFill>
        <p:spPr>
          <a:xfrm>
            <a:off x="4770651" y="1205898"/>
            <a:ext cx="387141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66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1BDD4C-5D43-44A2-A002-9CF3DE8CB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Lancez Wireshark, votre navigateur et rendez-vous sur le site </a:t>
            </a:r>
            <a:r>
              <a:rPr lang="fr-FR" dirty="0">
                <a:hlinkClick r:id="rId2"/>
              </a:rPr>
              <a:t>www.altoromutual.com</a:t>
            </a:r>
            <a:endParaRPr lang="fr-FR" dirty="0"/>
          </a:p>
          <a:p>
            <a:r>
              <a:rPr lang="fr-FR" dirty="0"/>
              <a:t>Cliquez sur le Lien online </a:t>
            </a:r>
            <a:r>
              <a:rPr lang="fr-FR" dirty="0" err="1"/>
              <a:t>banking</a:t>
            </a:r>
            <a:r>
              <a:rPr lang="fr-FR" dirty="0"/>
              <a:t> login</a:t>
            </a:r>
          </a:p>
          <a:p>
            <a:r>
              <a:rPr lang="fr-FR" dirty="0"/>
              <a:t>Et identifiez vous avec les </a:t>
            </a:r>
            <a:r>
              <a:rPr lang="fr-FR" dirty="0" err="1"/>
              <a:t>credentials</a:t>
            </a:r>
            <a:r>
              <a:rPr lang="fr-FR" dirty="0"/>
              <a:t> suivants : Admin, </a:t>
            </a:r>
            <a:r>
              <a:rPr lang="fr-FR" dirty="0" err="1"/>
              <a:t>password</a:t>
            </a:r>
            <a:r>
              <a:rPr lang="fr-FR" dirty="0"/>
              <a:t> Admin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E32AB4-D3C7-4086-9647-F531D172B2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C65A7B0-2477-4806-AC2A-F35D68B7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en HTTP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6711AF-5B7B-4C04-97A6-830CBCA86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1890"/>
            <a:ext cx="4481170" cy="25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F3C6FE-9B55-454F-AD5E-3BC8FE543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Vous voici connecté et vous pouvez gérer le site…</a:t>
            </a:r>
          </a:p>
          <a:p>
            <a:r>
              <a:rPr lang="fr-FR" dirty="0"/>
              <a:t>Maintenant analysons la capture Wireshark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19F12C-1407-41A4-9C42-DD85A0B694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B0FF4EF-4C0B-46F4-8C17-E303A431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en HTTP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5C249D-680E-4FE4-815D-F2A7855AB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546" y="1717132"/>
            <a:ext cx="4702454" cy="20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8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091D640-FDB8-4DF3-8556-220EDF636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Entrons le filtre HTTP pour ne visualiser que ce trafic</a:t>
            </a:r>
          </a:p>
          <a:p>
            <a:r>
              <a:rPr lang="fr-FR" dirty="0"/>
              <a:t>Sur la trame contenant le post nous allons déployer la zone HTML et nous voyons clairement le nom de l’utilisateur et le mot de passe en clair</a:t>
            </a:r>
          </a:p>
          <a:p>
            <a:r>
              <a:rPr lang="fr-FR" dirty="0"/>
              <a:t>Nous avons le login et </a:t>
            </a:r>
            <a:r>
              <a:rPr lang="fr-FR" dirty="0" err="1"/>
              <a:t>password</a:t>
            </a:r>
            <a:r>
              <a:rPr lang="fr-FR" dirty="0"/>
              <a:t> encodé en base64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23310C-4B73-4095-BED4-72B5750DA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6FA887D-34D9-4B53-AF1E-CBE641C1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en HTTP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BCD800B4-88A9-4ED9-9595-B93ECA6E3AFA}"/>
              </a:ext>
            </a:extLst>
          </p:cNvPr>
          <p:cNvGrpSpPr/>
          <p:nvPr/>
        </p:nvGrpSpPr>
        <p:grpSpPr>
          <a:xfrm>
            <a:off x="4610510" y="1245123"/>
            <a:ext cx="4435040" cy="2653253"/>
            <a:chOff x="4708960" y="1816560"/>
            <a:chExt cx="4435040" cy="2653253"/>
          </a:xfrm>
        </p:grpSpPr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435A9BED-F149-438F-85C3-FEC452E46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8960" y="1816560"/>
              <a:ext cx="4435040" cy="2653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9D14FC89-3766-48AC-82AD-F6818E38E929}"/>
                </a:ext>
              </a:extLst>
            </p:cNvPr>
            <p:cNvSpPr/>
            <p:nvPr/>
          </p:nvSpPr>
          <p:spPr>
            <a:xfrm>
              <a:off x="5332521" y="4137891"/>
              <a:ext cx="833718" cy="16625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17EE950E-C3BC-4277-974A-C214BD183879}"/>
                </a:ext>
              </a:extLst>
            </p:cNvPr>
            <p:cNvSpPr/>
            <p:nvPr/>
          </p:nvSpPr>
          <p:spPr>
            <a:xfrm>
              <a:off x="5679280" y="3203654"/>
              <a:ext cx="1438275" cy="914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995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68BF15C-668A-4C58-AE6B-BC8F8DD56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/>
              <a:t>Relançons Wireshark et connectons-nous au site </a:t>
            </a:r>
            <a:r>
              <a:rPr lang="fr-FR" sz="1800" dirty="0" err="1"/>
              <a:t>Netacad</a:t>
            </a:r>
            <a:r>
              <a:rPr lang="fr-FR" sz="1800" dirty="0"/>
              <a:t>.</a:t>
            </a:r>
          </a:p>
          <a:p>
            <a:r>
              <a:rPr lang="fr-FR" sz="1800" dirty="0"/>
              <a:t>Une fois la phase d’authentification effectuée, arrêtons la capture et nous appliquerons le filtre </a:t>
            </a:r>
            <a:r>
              <a:rPr lang="fr-FR" sz="1800" dirty="0" err="1"/>
              <a:t>ssl</a:t>
            </a:r>
            <a:r>
              <a:rPr lang="fr-FR" sz="1800" dirty="0"/>
              <a:t> </a:t>
            </a:r>
          </a:p>
          <a:p>
            <a:r>
              <a:rPr lang="fr-FR" sz="1800" dirty="0"/>
              <a:t>La capture ne nous permet pas de voir les informations de l’utilisateur</a:t>
            </a:r>
          </a:p>
          <a:p>
            <a:r>
              <a:rPr lang="fr-FR" sz="1800" dirty="0"/>
              <a:t>Nota: pour connaître les </a:t>
            </a:r>
            <a:r>
              <a:rPr lang="fr-FR" sz="1800" dirty="0" err="1"/>
              <a:t>bests</a:t>
            </a:r>
            <a:r>
              <a:rPr lang="fr-FR" sz="1800" dirty="0"/>
              <a:t> practices pour le site Web rendez-vous sur le site de l’OWASP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75C40-8958-4409-B7A8-C6AD0D7E8D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3F3C0AD-5B35-462F-8B8F-916F83EB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en HTTPS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72675DC7-FB35-43E3-8DB0-1F79F9DF1764}"/>
              </a:ext>
            </a:extLst>
          </p:cNvPr>
          <p:cNvGrpSpPr>
            <a:grpSpLocks noChangeAspect="1"/>
          </p:cNvGrpSpPr>
          <p:nvPr/>
        </p:nvGrpSpPr>
        <p:grpSpPr>
          <a:xfrm>
            <a:off x="5004547" y="1575499"/>
            <a:ext cx="3505200" cy="2380890"/>
            <a:chOff x="4580965" y="1674111"/>
            <a:chExt cx="4229477" cy="2872852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83DAEFB0-BEB6-4B6D-9475-C2F7BDFA5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0965" y="1674111"/>
              <a:ext cx="4229477" cy="28728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D6CFB9F6-C8CD-490D-A2B0-4042B596CA90}"/>
                </a:ext>
              </a:extLst>
            </p:cNvPr>
            <p:cNvSpPr/>
            <p:nvPr/>
          </p:nvSpPr>
          <p:spPr>
            <a:xfrm>
              <a:off x="6822141" y="3254188"/>
              <a:ext cx="833718" cy="129277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713F9248-84F5-4A2A-9C69-D4BF7F2A8D53}"/>
                </a:ext>
              </a:extLst>
            </p:cNvPr>
            <p:cNvSpPr/>
            <p:nvPr/>
          </p:nvSpPr>
          <p:spPr>
            <a:xfrm>
              <a:off x="6033073" y="2700330"/>
              <a:ext cx="2232385" cy="2311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6055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615F8466-30AD-40E7-A395-344A3CC11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117A2D-BA28-45A6-8742-06D20A31CD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925570-E526-417C-BFE8-ECA0EABDF5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A1E9B9F-E02F-477F-85FB-18F322255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Telnet ou SSH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AE2EB8F-5F12-401D-B7A8-C500382FC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outils d’analyse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FCAA3B-3492-4212-8CBF-E9EBD6A0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99" y="395712"/>
            <a:ext cx="1877131" cy="6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A98730B-66D0-4C1A-854C-FE5EBFFCF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fr-FR" sz="2100" dirty="0"/>
              <a:t>Agenda</a:t>
            </a:r>
          </a:p>
          <a:p>
            <a:pPr lvl="1"/>
            <a:r>
              <a:rPr lang="fr-FR" dirty="0"/>
              <a:t>Rappels : Organisation de la formation, les examens, les attestations …</a:t>
            </a:r>
          </a:p>
          <a:p>
            <a:pPr lvl="1"/>
            <a:r>
              <a:rPr lang="fr-FR" dirty="0"/>
              <a:t>Point technique : Les outils d’analyse et d’attaque</a:t>
            </a:r>
          </a:p>
          <a:p>
            <a:pPr lvl="1" algn="just"/>
            <a:r>
              <a:rPr lang="fr-FR" dirty="0"/>
              <a:t>Questions - Réponses</a:t>
            </a:r>
          </a:p>
          <a:p>
            <a:pPr algn="just"/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0BEE5F8-CE57-45E3-8CB8-7C0EC82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Webinaire Formations </a:t>
            </a:r>
            <a:r>
              <a:rPr lang="fr-FR" dirty="0" err="1"/>
              <a:t>Certa</a:t>
            </a:r>
            <a:r>
              <a:rPr lang="fr-FR" dirty="0"/>
              <a:t> – Cisco </a:t>
            </a:r>
            <a:r>
              <a:rPr lang="fr-FR" dirty="0" err="1"/>
              <a:t>CyberOPS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Mardi 19 Mai 2020 - 14h00</a:t>
            </a:r>
          </a:p>
        </p:txBody>
      </p:sp>
    </p:spTree>
    <p:extLst>
      <p:ext uri="{BB962C8B-B14F-4D97-AF65-F5344CB8AC3E}">
        <p14:creationId xmlns:p14="http://schemas.microsoft.com/office/powerpoint/2010/main" val="3293611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A8BB09-08FC-449B-85D2-C9394F30E0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Paramétrage de base du routeur</a:t>
            </a:r>
          </a:p>
          <a:p>
            <a:r>
              <a:rPr lang="fr-FR" dirty="0"/>
              <a:t>Dans cet exemple, la configuration permet d’ouvrir une session telnet en entrant le mot de passe </a:t>
            </a:r>
            <a:r>
              <a:rPr lang="fr-FR" dirty="0" err="1"/>
              <a:t>cisco</a:t>
            </a:r>
            <a:endParaRPr lang="fr-FR" dirty="0"/>
          </a:p>
          <a:p>
            <a:r>
              <a:rPr lang="fr-FR" dirty="0"/>
              <a:t>Après avoir activé Wireshark, ouvrons une session sur le routeur à l’aide </a:t>
            </a:r>
            <a:r>
              <a:rPr lang="fr-FR" dirty="0" err="1"/>
              <a:t>Putty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9F1769-BAA9-4D43-93C9-209E5A7EF8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6D6AD88-93D3-4721-90A4-F582C3E5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Telnet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20BFE6-22DA-4B61-BFE8-09C8A455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06" y="1283417"/>
            <a:ext cx="2714625" cy="5905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7BA6E5E-DE81-406F-B059-7F44E0027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506" y="1877655"/>
            <a:ext cx="2866381" cy="27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2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3082DD-699B-40D8-AB1F-2E14C3F50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Voyons le résultat de la capture, les </a:t>
            </a:r>
            <a:r>
              <a:rPr lang="fr-FR" dirty="0" err="1"/>
              <a:t>password</a:t>
            </a:r>
            <a:r>
              <a:rPr lang="fr-FR" dirty="0"/>
              <a:t> Telnet et enable sont en clairs…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2E5B9A3-E1A8-4557-B599-AB1EA70A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Telnet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608BA7-DCE4-44A6-A528-3B72B2E41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34" y="1636544"/>
            <a:ext cx="6002194" cy="30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02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008FB7-F0EE-4749-B382-02501683B6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Paramétrage du routeur</a:t>
            </a:r>
          </a:p>
          <a:p>
            <a:pPr lvl="1"/>
            <a:r>
              <a:rPr lang="fr-FR" dirty="0"/>
              <a:t>Définir le nom d’hôte</a:t>
            </a:r>
          </a:p>
          <a:p>
            <a:pPr lvl="1"/>
            <a:r>
              <a:rPr lang="fr-FR" dirty="0"/>
              <a:t>Définir le Domaine</a:t>
            </a:r>
          </a:p>
          <a:p>
            <a:pPr lvl="1"/>
            <a:r>
              <a:rPr lang="fr-FR" dirty="0"/>
              <a:t>Définir les </a:t>
            </a:r>
            <a:r>
              <a:rPr lang="fr-FR" dirty="0" err="1"/>
              <a:t>credentials</a:t>
            </a:r>
            <a:r>
              <a:rPr lang="fr-FR" dirty="0"/>
              <a:t> de la base locale d’utilisateur</a:t>
            </a:r>
          </a:p>
          <a:p>
            <a:pPr lvl="1"/>
            <a:r>
              <a:rPr lang="fr-FR" dirty="0"/>
              <a:t>Générer la clé RSA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80D330-8D75-4090-9BAE-E386A57B76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FF5833D-4819-4F04-BC8F-3EA2388E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SSH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44A7CC-CD64-440D-A5E2-82F091B1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3" y="1679933"/>
            <a:ext cx="3876675" cy="485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4104B9-A48C-4678-8150-49C4D0F99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566" y="3158766"/>
            <a:ext cx="55626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76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8321A2-8463-4542-86DA-1FA15B8BD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Paramétrer les terminaux virtuels (VTY) pour n’accepter que les flux SSH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27265E-1850-4176-A8D4-8156E45E98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CD24385-0A1D-4345-8D0E-42C8EA81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SSH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BB0BCE-4841-48C6-8533-A658F1BF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59" y="1205898"/>
            <a:ext cx="32194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57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AA667B-51A8-422B-9917-229197AA1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Lancer une connexion via </a:t>
            </a:r>
            <a:r>
              <a:rPr lang="fr-FR" dirty="0" err="1"/>
              <a:t>Putty</a:t>
            </a:r>
            <a:r>
              <a:rPr lang="fr-FR" dirty="0"/>
              <a:t> que nous allons capturer dans Wireshark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BF51A7-3C09-4A01-AC34-4115093ED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E3F61A7-1543-4ADA-99AA-1B294D04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SSH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76ADD2-0798-4A1F-A115-D909BADC4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3" y="1205898"/>
            <a:ext cx="3588160" cy="34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08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BF9CC1-E3C7-4AA4-9FC9-0A7CDB8FF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résultat de la capture, les seuls échanges visibles sont ceux de la négociation de la version et des algorithmes utilisés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3431285-E5AA-4529-A06A-E97D4BA4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SSH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B37F1D-6CC2-4DF9-A7DB-4308AAE9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616" y="2315777"/>
            <a:ext cx="6422768" cy="23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6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615F8466-30AD-40E7-A395-344A3CC11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117A2D-BA28-45A6-8742-06D20A31CD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925570-E526-417C-BFE8-ECA0EABDF5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A1E9B9F-E02F-477F-85FB-18F322255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Phase de reconnaissance NMAP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AE2EB8F-5F12-401D-B7A8-C500382FC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outils d’attaque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FCAA3B-3492-4212-8CBF-E9EBD6A0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99" y="395712"/>
            <a:ext cx="1877131" cy="6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8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438043-AD2A-4932-BB59-B06A39FC7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première étape est d’identifier la victime.</a:t>
            </a:r>
          </a:p>
          <a:p>
            <a:r>
              <a:rPr lang="fr-FR" dirty="0"/>
              <a:t>Pour un serveur public, un simple ping permet de connaitre son adresse IP publique.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2F4726A-3CB2-4D07-AA60-56D3246F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Identifier la victime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5440CE-5188-43EA-80EF-D0863600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2573890"/>
            <a:ext cx="82772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2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B7ACF8-E742-4EF2-98B0-19FD010AB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Nmap</a:t>
            </a:r>
            <a:r>
              <a:rPr lang="fr-FR" dirty="0"/>
              <a:t>, un des outils présents dans la distribution Kali, permet d’identifier des vulnérabilités sur des machines</a:t>
            </a:r>
          </a:p>
          <a:p>
            <a:r>
              <a:rPr lang="fr-FR" dirty="0"/>
              <a:t>Pour le lancer : ouvrez une invite de commande et lancer la reconnaissance sur la machine: </a:t>
            </a:r>
            <a:br>
              <a:rPr lang="fr-FR" dirty="0"/>
            </a:br>
            <a:endParaRPr lang="fr-FR" dirty="0"/>
          </a:p>
          <a:p>
            <a:r>
              <a:rPr lang="fr-FR" dirty="0"/>
              <a:t>Pour avoir plus de détails nous pouvons lancer la commande :</a:t>
            </a:r>
            <a:br>
              <a:rPr lang="fr-FR" dirty="0"/>
            </a:br>
            <a:br>
              <a:rPr lang="fr-FR" dirty="0"/>
            </a:br>
            <a:r>
              <a:rPr lang="fr-FR" dirty="0"/>
              <a:t>-</a:t>
            </a:r>
            <a:r>
              <a:rPr lang="fr-FR" dirty="0" err="1"/>
              <a:t>sV</a:t>
            </a:r>
            <a:r>
              <a:rPr lang="fr-FR" dirty="0"/>
              <a:t> pour un scan des ports ouverts et donc des applications présentes sur la machine (pour les commandes rendez-vous sur le site nmap.org)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448C790-FC48-4867-9108-527B5BC6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Identifier des vulnérabilités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2A29F-296F-439C-9823-79160B805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381" y="2362226"/>
            <a:ext cx="3095238" cy="2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8EDB1-896F-4106-B8D3-9F30ECA97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462" y="3381400"/>
            <a:ext cx="3238095" cy="2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0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082F3D-B00C-41DC-9EB5-16B86A40FF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 fonction des résultats, nous pouvons identifier les vulnérabilités et les exploiter.</a:t>
            </a:r>
          </a:p>
          <a:p>
            <a:r>
              <a:rPr lang="fr-FR" dirty="0"/>
              <a:t>Pour nous aider deux sites : </a:t>
            </a:r>
            <a:r>
              <a:rPr lang="fr-FR" dirty="0">
                <a:hlinkClick r:id="rId2"/>
              </a:rPr>
              <a:t>http://cve.mitre.org</a:t>
            </a:r>
            <a:r>
              <a:rPr lang="fr-FR" dirty="0"/>
              <a:t> ou </a:t>
            </a:r>
            <a:r>
              <a:rPr lang="fr-FR" dirty="0">
                <a:hlinkClick r:id="rId3"/>
              </a:rPr>
              <a:t>https://cvedetails.com</a:t>
            </a:r>
            <a:endParaRPr lang="fr-FR" dirty="0"/>
          </a:p>
          <a:p>
            <a:r>
              <a:rPr lang="fr-FR" dirty="0"/>
              <a:t>Nous voyons dans l’exemple </a:t>
            </a:r>
            <a:r>
              <a:rPr lang="fr-FR" dirty="0" err="1"/>
              <a:t>Metaspoitable</a:t>
            </a:r>
            <a:r>
              <a:rPr lang="fr-FR" dirty="0"/>
              <a:t> root </a:t>
            </a:r>
            <a:r>
              <a:rPr lang="fr-FR" dirty="0" err="1"/>
              <a:t>shell</a:t>
            </a:r>
            <a:r>
              <a:rPr lang="fr-FR" dirty="0"/>
              <a:t> est-ce exploitable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493C1C-3A6F-45CD-A3EC-C555213E14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B40F614-FEAD-4CCE-9E90-EB03B6E7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Identifier des vulnérabilités (2)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3A8F0BD1-DCDA-4872-9649-9D3333760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466" y="1205898"/>
            <a:ext cx="3429368" cy="352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2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B1587D-9B60-4BC4-B2F1-999AAFF40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06331"/>
            <a:ext cx="8986210" cy="3389312"/>
          </a:xfrm>
        </p:spPr>
        <p:txBody>
          <a:bodyPr/>
          <a:lstStyle/>
          <a:p>
            <a:pPr marL="57150" indent="0">
              <a:buNone/>
            </a:pPr>
            <a:br>
              <a:rPr lang="en-GB" sz="1600" dirty="0"/>
            </a:br>
            <a:br>
              <a:rPr lang="en-GB" sz="1600" dirty="0"/>
            </a:br>
            <a:endParaRPr lang="fr-FR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E94545-056D-43A8-A6FC-269A1124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fr-FR" dirty="0"/>
              <a:t>Une équipe pour vous accompagner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F04D727-86B3-684E-9600-4206781BD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96744"/>
              </p:ext>
            </p:extLst>
          </p:nvPr>
        </p:nvGraphicFramePr>
        <p:xfrm>
          <a:off x="76201" y="886314"/>
          <a:ext cx="7530246" cy="2697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66054">
                  <a:extLst>
                    <a:ext uri="{9D8B030D-6E8A-4147-A177-3AD203B41FA5}">
                      <a16:colId xmlns:a16="http://schemas.microsoft.com/office/drawing/2014/main" val="1415533299"/>
                    </a:ext>
                  </a:extLst>
                </a:gridCol>
                <a:gridCol w="2577488">
                  <a:extLst>
                    <a:ext uri="{9D8B030D-6E8A-4147-A177-3AD203B41FA5}">
                      <a16:colId xmlns:a16="http://schemas.microsoft.com/office/drawing/2014/main" val="1028666778"/>
                    </a:ext>
                  </a:extLst>
                </a:gridCol>
                <a:gridCol w="3486704">
                  <a:extLst>
                    <a:ext uri="{9D8B030D-6E8A-4147-A177-3AD203B41FA5}">
                      <a16:colId xmlns:a16="http://schemas.microsoft.com/office/drawing/2014/main" val="73799489"/>
                    </a:ext>
                  </a:extLst>
                </a:gridCol>
              </a:tblGrid>
              <a:tr h="590866">
                <a:tc>
                  <a:txBody>
                    <a:bodyPr/>
                    <a:lstStyle/>
                    <a:p>
                      <a:r>
                        <a:rPr lang="en-US" sz="1100" b="1" dirty="0"/>
                        <a:t>Eric </a:t>
                      </a:r>
                      <a:r>
                        <a:rPr lang="en-US" sz="1100" b="1" dirty="0" err="1"/>
                        <a:t>Deschaintre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IA-IPR Economie Gestion Académie de Strasbourg</a:t>
                      </a:r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06314"/>
                  </a:ext>
                </a:extLst>
              </a:tr>
              <a:tr h="899144">
                <a:tc>
                  <a:txBody>
                    <a:bodyPr/>
                    <a:lstStyle/>
                    <a:p>
                      <a:r>
                        <a:rPr lang="en-US" sz="1100" b="1" dirty="0"/>
                        <a:t>Valérie Martinez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BTS SIO - Enseignante SISR Lycée du Grand Nouméa </a:t>
                      </a:r>
                      <a:br>
                        <a:rPr lang="fr-FR" sz="800" b="1" i="1" dirty="0"/>
                      </a:br>
                      <a:r>
                        <a:rPr lang="fr-FR" sz="800" b="1" i="1" dirty="0"/>
                        <a:t>Instructrice ITC CERTA</a:t>
                      </a:r>
                    </a:p>
                    <a:p>
                      <a:r>
                        <a:rPr lang="fr-FR" sz="800" b="1" i="1" dirty="0"/>
                        <a:t>Référente Partenariat Cisco-</a:t>
                      </a:r>
                      <a:r>
                        <a:rPr lang="fr-FR" sz="800" b="1" i="1" dirty="0" err="1"/>
                        <a:t>Certa</a:t>
                      </a:r>
                      <a:endParaRPr lang="fr-FR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53331"/>
                  </a:ext>
                </a:extLst>
              </a:tr>
              <a:tr h="783539">
                <a:tc>
                  <a:txBody>
                    <a:bodyPr/>
                    <a:lstStyle/>
                    <a:p>
                      <a:r>
                        <a:rPr lang="en-US" sz="1100" b="1" dirty="0"/>
                        <a:t>Pascal </a:t>
                      </a:r>
                      <a:r>
                        <a:rPr lang="en-US" sz="1100" b="1" dirty="0" err="1"/>
                        <a:t>Moussier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BTS SIO – Enseignant SISR Lycée Louis Armand –</a:t>
                      </a:r>
                    </a:p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1" dirty="0"/>
                        <a:t>Instructeur ITC CERTA</a:t>
                      </a:r>
                    </a:p>
                    <a:p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49932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F2CA5C0-DBB4-0A46-8DD3-4E2F61F24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48305"/>
              </p:ext>
            </p:extLst>
          </p:nvPr>
        </p:nvGraphicFramePr>
        <p:xfrm>
          <a:off x="76201" y="3331274"/>
          <a:ext cx="7530244" cy="1645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74702">
                  <a:extLst>
                    <a:ext uri="{9D8B030D-6E8A-4147-A177-3AD203B41FA5}">
                      <a16:colId xmlns:a16="http://schemas.microsoft.com/office/drawing/2014/main" val="1415533299"/>
                    </a:ext>
                  </a:extLst>
                </a:gridCol>
                <a:gridCol w="3174186">
                  <a:extLst>
                    <a:ext uri="{9D8B030D-6E8A-4147-A177-3AD203B41FA5}">
                      <a16:colId xmlns:a16="http://schemas.microsoft.com/office/drawing/2014/main" val="1028666778"/>
                    </a:ext>
                  </a:extLst>
                </a:gridCol>
                <a:gridCol w="2881356">
                  <a:extLst>
                    <a:ext uri="{9D8B030D-6E8A-4147-A177-3AD203B41FA5}">
                      <a16:colId xmlns:a16="http://schemas.microsoft.com/office/drawing/2014/main" val="73799489"/>
                    </a:ext>
                  </a:extLst>
                </a:gridCol>
              </a:tblGrid>
              <a:tr h="549663">
                <a:tc>
                  <a:txBody>
                    <a:bodyPr/>
                    <a:lstStyle/>
                    <a:p>
                      <a:r>
                        <a:rPr lang="en-US" sz="1100" b="1" dirty="0"/>
                        <a:t>Christophe </a:t>
                      </a:r>
                      <a:r>
                        <a:rPr lang="en-US" sz="1100" b="1" dirty="0" err="1"/>
                        <a:t>Dolinsek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Directeur du programme Cisco Networking </a:t>
                      </a:r>
                      <a:r>
                        <a:rPr lang="fr-FR" sz="800" b="1" i="1" dirty="0" err="1"/>
                        <a:t>Academy</a:t>
                      </a:r>
                      <a:r>
                        <a:rPr lang="fr-FR" sz="800" b="1" i="1" dirty="0"/>
                        <a:t> France</a:t>
                      </a:r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06314"/>
                  </a:ext>
                </a:extLst>
              </a:tr>
              <a:tr h="625637">
                <a:tc>
                  <a:txBody>
                    <a:bodyPr/>
                    <a:lstStyle/>
                    <a:p>
                      <a:r>
                        <a:rPr lang="en-US" sz="1100" b="1" dirty="0"/>
                        <a:t>Patrick </a:t>
                      </a:r>
                      <a:r>
                        <a:rPr lang="en-US" sz="1100" b="1" dirty="0" err="1"/>
                        <a:t>Sas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i="1" dirty="0" err="1"/>
                        <a:t>Responsable</a:t>
                      </a:r>
                      <a:r>
                        <a:rPr lang="en-US" sz="800" b="1" i="1" dirty="0"/>
                        <a:t> technique Cisco Networking Academy France</a:t>
                      </a:r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53331"/>
                  </a:ext>
                </a:extLst>
              </a:tr>
            </a:tbl>
          </a:graphicData>
        </a:graphic>
      </p:graphicFrame>
      <p:pic>
        <p:nvPicPr>
          <p:cNvPr id="8" name="Image 7" descr="Une image contenant personne, femme, extérieur, souriant&#10;&#10;Description générée automatiquement">
            <a:extLst>
              <a:ext uri="{FF2B5EF4-FFF2-40B4-BE49-F238E27FC236}">
                <a16:creationId xmlns:a16="http://schemas.microsoft.com/office/drawing/2014/main" id="{4E7BD3A8-DC49-B74E-AAFE-3CEE8DB8BC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403" y="1618770"/>
            <a:ext cx="577851" cy="8087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CBDBB-43D5-D048-BD45-C875B6B26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060" y="882452"/>
            <a:ext cx="501650" cy="729673"/>
          </a:xfrm>
          <a:prstGeom prst="rect">
            <a:avLst/>
          </a:prstGeom>
        </p:spPr>
      </p:pic>
      <p:pic>
        <p:nvPicPr>
          <p:cNvPr id="11" name="Image 10" descr="Une image contenant homme, personne, cravate, portant&#10;&#10;Description générée automatiquement">
            <a:extLst>
              <a:ext uri="{FF2B5EF4-FFF2-40B4-BE49-F238E27FC236}">
                <a16:creationId xmlns:a16="http://schemas.microsoft.com/office/drawing/2014/main" id="{91D3724F-3C14-1447-ABFB-6BE05E161A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13" y="3336998"/>
            <a:ext cx="561755" cy="8300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CA3637-ECC2-D145-A561-D6ECA65F2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436" y="2436190"/>
            <a:ext cx="596900" cy="8445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AE03682-AACD-2C4B-9AB5-356F45E65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788" y="1611995"/>
            <a:ext cx="957658" cy="957658"/>
          </a:xfrm>
          <a:prstGeom prst="rect">
            <a:avLst/>
          </a:prstGeom>
        </p:spPr>
      </p:pic>
      <p:pic>
        <p:nvPicPr>
          <p:cNvPr id="16" name="Image 15" descr="Une image contenant personne, homme, intérieur, regardant&#10;&#10;Description générée automatiquement">
            <a:extLst>
              <a:ext uri="{FF2B5EF4-FFF2-40B4-BE49-F238E27FC236}">
                <a16:creationId xmlns:a16="http://schemas.microsoft.com/office/drawing/2014/main" id="{C772F4FD-727E-A149-9445-7A5900941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3094" y="4196418"/>
            <a:ext cx="549274" cy="7585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348C72B-87AF-5248-B062-8FC00543C8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788" y="3623734"/>
            <a:ext cx="973786" cy="9737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C83D0-68B0-48E3-AE65-FC90E96B40FD}"/>
              </a:ext>
            </a:extLst>
          </p:cNvPr>
          <p:cNvSpPr/>
          <p:nvPr/>
        </p:nvSpPr>
        <p:spPr>
          <a:xfrm>
            <a:off x="6648788" y="4537169"/>
            <a:ext cx="1233679" cy="440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60F309-664F-4B75-83C3-1229F600C6F0}"/>
              </a:ext>
            </a:extLst>
          </p:cNvPr>
          <p:cNvSpPr/>
          <p:nvPr/>
        </p:nvSpPr>
        <p:spPr>
          <a:xfrm>
            <a:off x="6648787" y="2511575"/>
            <a:ext cx="1233679" cy="440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0F4E28-86CF-4900-9263-2787F78AEF50}"/>
              </a:ext>
            </a:extLst>
          </p:cNvPr>
          <p:cNvSpPr/>
          <p:nvPr/>
        </p:nvSpPr>
        <p:spPr>
          <a:xfrm>
            <a:off x="6644927" y="1181680"/>
            <a:ext cx="1233679" cy="440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25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B87F780-EA50-491C-94C1-308190C1CA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Sur le Site cliquons sur le lien </a:t>
            </a:r>
            <a:r>
              <a:rPr lang="fr-FR" dirty="0" err="1"/>
              <a:t>Search</a:t>
            </a:r>
            <a:r>
              <a:rPr lang="fr-FR" dirty="0"/>
              <a:t> CVE List</a:t>
            </a:r>
          </a:p>
          <a:p>
            <a:r>
              <a:rPr lang="fr-FR" dirty="0"/>
              <a:t>Entrons l’information repérée précédemment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La CVE est identifiée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739E53-A3B9-4EFB-9820-E9A34F57C9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ECC6B6A-FCE3-4C8B-B4F9-6BEEBD6C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cve.mitre.org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63B07F-7CCB-4C55-BC14-022C3685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051" y="236471"/>
            <a:ext cx="3915550" cy="12792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BC35004-31B6-4784-997C-6B473DA9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586" y="1389309"/>
            <a:ext cx="2724150" cy="19145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9CC9FE-1792-4C27-B6F9-2E4249C2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0" y="3510397"/>
            <a:ext cx="9144000" cy="10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1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615F8466-30AD-40E7-A395-344A3CC11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117A2D-BA28-45A6-8742-06D20A31CD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925570-E526-417C-BFE8-ECA0EABDF5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A1E9B9F-E02F-477F-85FB-18F322255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John The Ripper : Casser un mot de passe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AE2EB8F-5F12-401D-B7A8-C500382FC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outils d’attaque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FCAA3B-3492-4212-8CBF-E9EBD6A0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99" y="395712"/>
            <a:ext cx="1877131" cy="6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13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109FE8-5835-4E54-B727-35D2324B8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Lointain cousin de Jack l’éventreur, John fait partie de la longue liste d’outils permettant de  craquer des mots de passe.</a:t>
            </a:r>
          </a:p>
          <a:p>
            <a:r>
              <a:rPr lang="fr-FR" dirty="0"/>
              <a:t>Il permet de faire des attaques :</a:t>
            </a:r>
          </a:p>
          <a:p>
            <a:pPr lvl="1"/>
            <a:r>
              <a:rPr lang="fr-FR" dirty="0"/>
              <a:t>En dictionnaire, c’est-à-dire en utilisant un dictionnaire de mot de passe déjà défini</a:t>
            </a:r>
          </a:p>
          <a:p>
            <a:pPr lvl="1"/>
            <a:r>
              <a:rPr lang="fr-FR" dirty="0"/>
              <a:t>En brute force, c’est-à-dire en testant toutes les combinaisons possibles;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40EA8-7E80-4DA8-A968-9BFC42FE0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B03EC52-1DA9-4858-B3B4-1FD71932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John The Ripper</a:t>
            </a:r>
          </a:p>
        </p:txBody>
      </p:sp>
      <p:pic>
        <p:nvPicPr>
          <p:cNvPr id="6" name="Image 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B8935436-1A00-4E5F-9FB8-8642959B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818" y="1122048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14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E17C667-B322-463A-9FF1-9DA99043F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Dans le monde Linux, les fichiers contenant les informations sur les utilisateurs sont : </a:t>
            </a:r>
            <a:r>
              <a:rPr lang="fr-FR" dirty="0" err="1"/>
              <a:t>passwd</a:t>
            </a:r>
            <a:r>
              <a:rPr lang="fr-FR" dirty="0"/>
              <a:t> et </a:t>
            </a:r>
            <a:r>
              <a:rPr lang="fr-FR" dirty="0" err="1"/>
              <a:t>shadow</a:t>
            </a:r>
            <a:endParaRPr lang="fr-FR" dirty="0"/>
          </a:p>
          <a:p>
            <a:r>
              <a:rPr lang="fr-FR" dirty="0"/>
              <a:t>Si nous les analysons voici le contenu de </a:t>
            </a:r>
            <a:r>
              <a:rPr lang="fr-FR" dirty="0" err="1"/>
              <a:t>passwd</a:t>
            </a:r>
            <a:r>
              <a:rPr lang="fr-FR" dirty="0"/>
              <a:t> :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Et celui de Shadow :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AC086FC-3DE1-42FC-972E-25A19EE8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John The Ripper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5BA0427-313C-46E7-B14D-E3EA38B8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19" y="2464775"/>
            <a:ext cx="5504762" cy="18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BE4BEC5-75E1-4D3A-AC1D-98008B916F16}"/>
              </a:ext>
            </a:extLst>
          </p:cNvPr>
          <p:cNvSpPr txBox="1"/>
          <p:nvPr/>
        </p:nvSpPr>
        <p:spPr>
          <a:xfrm>
            <a:off x="228600" y="2859579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username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7A4BC05-CE5D-4B83-8198-1DCAB3ED9530}"/>
              </a:ext>
            </a:extLst>
          </p:cNvPr>
          <p:cNvSpPr txBox="1"/>
          <p:nvPr/>
        </p:nvSpPr>
        <p:spPr>
          <a:xfrm>
            <a:off x="1475861" y="2859579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password in shadow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B479ED4-24B1-45F0-97CB-B068D7D9915F}"/>
              </a:ext>
            </a:extLst>
          </p:cNvPr>
          <p:cNvSpPr txBox="1"/>
          <p:nvPr/>
        </p:nvSpPr>
        <p:spPr>
          <a:xfrm>
            <a:off x="3571111" y="285957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userID</a:t>
            </a:r>
            <a:endParaRPr lang="en-US" sz="1400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A66BD0F-191D-4EA1-88C2-8298D93026E4}"/>
              </a:ext>
            </a:extLst>
          </p:cNvPr>
          <p:cNvSpPr txBox="1"/>
          <p:nvPr/>
        </p:nvSpPr>
        <p:spPr>
          <a:xfrm>
            <a:off x="4550671" y="2859579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groupID</a:t>
            </a:r>
            <a:endParaRPr lang="en-US" sz="1400" dirty="0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368424B-8B12-44BB-B63B-8A2FC213C616}"/>
              </a:ext>
            </a:extLst>
          </p:cNvPr>
          <p:cNvSpPr txBox="1"/>
          <p:nvPr/>
        </p:nvSpPr>
        <p:spPr>
          <a:xfrm>
            <a:off x="5639236" y="2859579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Name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F4113392-5E00-4C97-89D5-2DC7B3D970B5}"/>
              </a:ext>
            </a:extLst>
          </p:cNvPr>
          <p:cNvSpPr txBox="1"/>
          <p:nvPr/>
        </p:nvSpPr>
        <p:spPr>
          <a:xfrm>
            <a:off x="6569103" y="2859579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home directory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583F7EC8-C501-4A6A-8C16-399651DE85F4}"/>
              </a:ext>
            </a:extLst>
          </p:cNvPr>
          <p:cNvSpPr txBox="1"/>
          <p:nvPr/>
        </p:nvSpPr>
        <p:spPr>
          <a:xfrm>
            <a:off x="8234749" y="2859579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Shell</a:t>
            </a:r>
          </a:p>
        </p:txBody>
      </p:sp>
      <p:cxnSp>
        <p:nvCxnSpPr>
          <p:cNvPr id="13" name="Straight Arrow Connector 18">
            <a:extLst>
              <a:ext uri="{FF2B5EF4-FFF2-40B4-BE49-F238E27FC236}">
                <a16:creationId xmlns:a16="http://schemas.microsoft.com/office/drawing/2014/main" id="{6A41B5D2-6FE0-4173-8AF6-FD97ED54C86D}"/>
              </a:ext>
            </a:extLst>
          </p:cNvPr>
          <p:cNvCxnSpPr>
            <a:endCxn id="6" idx="0"/>
          </p:cNvCxnSpPr>
          <p:nvPr/>
        </p:nvCxnSpPr>
        <p:spPr>
          <a:xfrm flipH="1">
            <a:off x="718478" y="2645727"/>
            <a:ext cx="1316510" cy="213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0">
            <a:extLst>
              <a:ext uri="{FF2B5EF4-FFF2-40B4-BE49-F238E27FC236}">
                <a16:creationId xmlns:a16="http://schemas.microsoft.com/office/drawing/2014/main" id="{3A587F3D-8DBC-43DE-B83A-3F6E013F35BA}"/>
              </a:ext>
            </a:extLst>
          </p:cNvPr>
          <p:cNvCxnSpPr>
            <a:endCxn id="7" idx="0"/>
          </p:cNvCxnSpPr>
          <p:nvPr/>
        </p:nvCxnSpPr>
        <p:spPr>
          <a:xfrm flipH="1">
            <a:off x="2379314" y="2645727"/>
            <a:ext cx="145155" cy="213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2">
            <a:extLst>
              <a:ext uri="{FF2B5EF4-FFF2-40B4-BE49-F238E27FC236}">
                <a16:creationId xmlns:a16="http://schemas.microsoft.com/office/drawing/2014/main" id="{B6DCFD94-837B-402C-963F-ED9F995252A7}"/>
              </a:ext>
            </a:extLst>
          </p:cNvPr>
          <p:cNvCxnSpPr>
            <a:endCxn id="8" idx="0"/>
          </p:cNvCxnSpPr>
          <p:nvPr/>
        </p:nvCxnSpPr>
        <p:spPr>
          <a:xfrm>
            <a:off x="2900446" y="2682172"/>
            <a:ext cx="1026692" cy="177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id="{9416B3A8-ED91-4924-A97B-8F82EA4D2886}"/>
              </a:ext>
            </a:extLst>
          </p:cNvPr>
          <p:cNvCxnSpPr>
            <a:endCxn id="9" idx="0"/>
          </p:cNvCxnSpPr>
          <p:nvPr/>
        </p:nvCxnSpPr>
        <p:spPr>
          <a:xfrm>
            <a:off x="3303605" y="2645727"/>
            <a:ext cx="1657596" cy="213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6">
            <a:extLst>
              <a:ext uri="{FF2B5EF4-FFF2-40B4-BE49-F238E27FC236}">
                <a16:creationId xmlns:a16="http://schemas.microsoft.com/office/drawing/2014/main" id="{EA2F40D8-FFEA-4262-B25A-7D72CBE056BB}"/>
              </a:ext>
            </a:extLst>
          </p:cNvPr>
          <p:cNvCxnSpPr>
            <a:endCxn id="10" idx="0"/>
          </p:cNvCxnSpPr>
          <p:nvPr/>
        </p:nvCxnSpPr>
        <p:spPr>
          <a:xfrm>
            <a:off x="4419322" y="2641543"/>
            <a:ext cx="1551095" cy="218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8">
            <a:extLst>
              <a:ext uri="{FF2B5EF4-FFF2-40B4-BE49-F238E27FC236}">
                <a16:creationId xmlns:a16="http://schemas.microsoft.com/office/drawing/2014/main" id="{BF0D52AA-1267-4CF6-9951-F50162202E8B}"/>
              </a:ext>
            </a:extLst>
          </p:cNvPr>
          <p:cNvCxnSpPr>
            <a:endCxn id="11" idx="0"/>
          </p:cNvCxnSpPr>
          <p:nvPr/>
        </p:nvCxnSpPr>
        <p:spPr>
          <a:xfrm>
            <a:off x="5740337" y="2639451"/>
            <a:ext cx="1512607" cy="22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0">
            <a:extLst>
              <a:ext uri="{FF2B5EF4-FFF2-40B4-BE49-F238E27FC236}">
                <a16:creationId xmlns:a16="http://schemas.microsoft.com/office/drawing/2014/main" id="{FE07BEC1-85A5-4A9D-AAA0-C5C441555F84}"/>
              </a:ext>
            </a:extLst>
          </p:cNvPr>
          <p:cNvCxnSpPr>
            <a:endCxn id="12" idx="0"/>
          </p:cNvCxnSpPr>
          <p:nvPr/>
        </p:nvCxnSpPr>
        <p:spPr>
          <a:xfrm>
            <a:off x="6806555" y="2679034"/>
            <a:ext cx="1720101" cy="18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>
            <a:extLst>
              <a:ext uri="{FF2B5EF4-FFF2-40B4-BE49-F238E27FC236}">
                <a16:creationId xmlns:a16="http://schemas.microsoft.com/office/drawing/2014/main" id="{860B1408-99CE-417A-B868-C07AF9071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707" y="3743523"/>
            <a:ext cx="5361905" cy="1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31">
            <a:extLst>
              <a:ext uri="{FF2B5EF4-FFF2-40B4-BE49-F238E27FC236}">
                <a16:creationId xmlns:a16="http://schemas.microsoft.com/office/drawing/2014/main" id="{3123CA22-94E7-4AD1-A633-38D7A3231C78}"/>
              </a:ext>
            </a:extLst>
          </p:cNvPr>
          <p:cNvSpPr txBox="1"/>
          <p:nvPr/>
        </p:nvSpPr>
        <p:spPr>
          <a:xfrm>
            <a:off x="2154965" y="4126817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username</a:t>
            </a:r>
          </a:p>
        </p:txBody>
      </p:sp>
      <p:sp>
        <p:nvSpPr>
          <p:cNvPr id="22" name="TextBox 32">
            <a:extLst>
              <a:ext uri="{FF2B5EF4-FFF2-40B4-BE49-F238E27FC236}">
                <a16:creationId xmlns:a16="http://schemas.microsoft.com/office/drawing/2014/main" id="{01F2466C-68DE-4D0B-AF30-7BC1C9B1DA98}"/>
              </a:ext>
            </a:extLst>
          </p:cNvPr>
          <p:cNvSpPr txBox="1"/>
          <p:nvPr/>
        </p:nvSpPr>
        <p:spPr>
          <a:xfrm>
            <a:off x="3402226" y="4126817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encrypted password</a:t>
            </a: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80235126-527C-45F8-9601-93CA032B8B9D}"/>
              </a:ext>
            </a:extLst>
          </p:cNvPr>
          <p:cNvSpPr txBox="1"/>
          <p:nvPr/>
        </p:nvSpPr>
        <p:spPr>
          <a:xfrm>
            <a:off x="5497476" y="4126817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password dates</a:t>
            </a:r>
          </a:p>
        </p:txBody>
      </p:sp>
      <p:cxnSp>
        <p:nvCxnSpPr>
          <p:cNvPr id="24" name="Straight Arrow Connector 34">
            <a:extLst>
              <a:ext uri="{FF2B5EF4-FFF2-40B4-BE49-F238E27FC236}">
                <a16:creationId xmlns:a16="http://schemas.microsoft.com/office/drawing/2014/main" id="{B6B45D6B-64DC-4E55-9FCC-46019003A6EA}"/>
              </a:ext>
            </a:extLst>
          </p:cNvPr>
          <p:cNvCxnSpPr>
            <a:endCxn id="21" idx="0"/>
          </p:cNvCxnSpPr>
          <p:nvPr/>
        </p:nvCxnSpPr>
        <p:spPr>
          <a:xfrm>
            <a:off x="2203544" y="3933999"/>
            <a:ext cx="441299" cy="19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8">
            <a:extLst>
              <a:ext uri="{FF2B5EF4-FFF2-40B4-BE49-F238E27FC236}">
                <a16:creationId xmlns:a16="http://schemas.microsoft.com/office/drawing/2014/main" id="{4F1DF55A-9FD1-473E-A640-B66F743FAF01}"/>
              </a:ext>
            </a:extLst>
          </p:cNvPr>
          <p:cNvCxnSpPr>
            <a:endCxn id="22" idx="0"/>
          </p:cNvCxnSpPr>
          <p:nvPr/>
        </p:nvCxnSpPr>
        <p:spPr>
          <a:xfrm>
            <a:off x="3891909" y="3933999"/>
            <a:ext cx="403350" cy="19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0">
            <a:extLst>
              <a:ext uri="{FF2B5EF4-FFF2-40B4-BE49-F238E27FC236}">
                <a16:creationId xmlns:a16="http://schemas.microsoft.com/office/drawing/2014/main" id="{B741FA4F-20A6-4AA4-B350-11C7283D6B9F}"/>
              </a:ext>
            </a:extLst>
          </p:cNvPr>
          <p:cNvCxnSpPr>
            <a:endCxn id="23" idx="0"/>
          </p:cNvCxnSpPr>
          <p:nvPr/>
        </p:nvCxnSpPr>
        <p:spPr>
          <a:xfrm>
            <a:off x="6147793" y="3933999"/>
            <a:ext cx="68790" cy="19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11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3D96B6-4CDC-48E8-8D53-171CFFDF8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John the ripper fonctionne en mode dictionnaire puis en mode brute force.</a:t>
            </a:r>
          </a:p>
          <a:p>
            <a:r>
              <a:rPr lang="fr-FR" dirty="0"/>
              <a:t>Pour visualiser le dictionnaire </a:t>
            </a:r>
          </a:p>
          <a:p>
            <a:r>
              <a:rPr lang="fr-FR" dirty="0"/>
              <a:t>Il contient les mots de passe les plus courant et vous pouvez en ajouter. </a:t>
            </a:r>
          </a:p>
          <a:p>
            <a:r>
              <a:rPr lang="fr-FR" dirty="0"/>
              <a:t>Il ne reste plus qu’à lancer l’attaque et à retrouver les combinaisons utilisateur et mot de passe</a:t>
            </a:r>
          </a:p>
          <a:p>
            <a:r>
              <a:rPr lang="fr-FR" dirty="0"/>
              <a:t>Pour connaitre l’utilisation</a:t>
            </a:r>
            <a:br>
              <a:rPr lang="fr-FR" dirty="0"/>
            </a:br>
            <a:r>
              <a:rPr lang="fr-FR" dirty="0"/>
              <a:t>de John the Ripper,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BD47778-109C-4869-AAA0-462777AC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John The Ripper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22EC1-1B4E-4185-9429-B02743651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249" y="1733867"/>
            <a:ext cx="3980952" cy="1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D489D-CFD6-4626-AEA0-051D00C86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249" y="2896394"/>
            <a:ext cx="3285714" cy="17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2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698D0D-9759-4E4E-A94F-695306505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Au départ, John the Ripper était disponible uniquement dans le monde Linux, vous trouverez maintenant des versions pour Windows.</a:t>
            </a:r>
          </a:p>
          <a:p>
            <a:r>
              <a:rPr lang="fr-FR" dirty="0"/>
              <a:t>Bien entendu, il faut soit un accès à la machine pour reprendre le fichier SAM ou utiliser des utilitaires comme </a:t>
            </a:r>
            <a:r>
              <a:rPr lang="fr-FR" dirty="0" err="1"/>
              <a:t>fgdump</a:t>
            </a:r>
            <a:r>
              <a:rPr lang="fr-FR" dirty="0"/>
              <a:t> ou Quark </a:t>
            </a:r>
            <a:r>
              <a:rPr lang="fr-FR" dirty="0" err="1"/>
              <a:t>pwdump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38FF7F-1863-4AA8-99A5-ADF2FD82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John The Ripper</a:t>
            </a:r>
          </a:p>
        </p:txBody>
      </p:sp>
    </p:spTree>
    <p:extLst>
      <p:ext uri="{BB962C8B-B14F-4D97-AF65-F5344CB8AC3E}">
        <p14:creationId xmlns:p14="http://schemas.microsoft.com/office/powerpoint/2010/main" val="2026841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55D6D49-7D1B-4AAF-8EA2-92EEB4C97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Pour tester la force de votre mot de passe, Kaspersky vous propose un espace dédié à l’adresse suivante : </a:t>
            </a:r>
            <a:r>
              <a:rPr lang="fr-FR" dirty="0">
                <a:hlinkClick r:id="rId2"/>
              </a:rPr>
              <a:t>https://password.kaspersky.com/fr/</a:t>
            </a:r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58F3D0-4563-4C1E-ADDC-5C3A3101F2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D901B5F-664E-49F8-B5A9-202D1CD37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Votre mot de passe est-il « fort »?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797C10-4851-49A1-AAF0-9AD1E7DE6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1017644"/>
            <a:ext cx="4830267" cy="36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14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CE5616-169B-40C4-8CE2-B74364FF5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Mot de passe </a:t>
            </a:r>
          </a:p>
          <a:p>
            <a:r>
              <a:rPr lang="fr-FR" dirty="0"/>
              <a:t>Cisco123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A0C138-2D9E-493A-A46D-FB5B01A6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résultats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BB6F18-B28F-45F8-886B-80E9E26C3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902" y="1201738"/>
            <a:ext cx="4400196" cy="32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33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0FFFEB-1BB5-464E-82D9-0561F503E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Mot de passe @q7_5fPM*12-45C3r7@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CDB7547-A70D-48E5-BA86-66B9357B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résultats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E9C347-E44A-4D77-B9C6-CCB6D3CEB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41" y="1990822"/>
            <a:ext cx="5464123" cy="24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73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CD2410-EB4F-4C2F-8BCE-B75226A3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86" y="633701"/>
            <a:ext cx="3908828" cy="38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8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A98730B-66D0-4C1A-854C-FE5EBFFCF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 algn="just"/>
            <a:r>
              <a:rPr lang="fr-FR" b="1" dirty="0"/>
              <a:t>Examens</a:t>
            </a:r>
            <a:r>
              <a:rPr lang="fr-FR" dirty="0"/>
              <a:t> : l’onglet </a:t>
            </a:r>
            <a:r>
              <a:rPr lang="fr-FR" b="1" dirty="0"/>
              <a:t>Tâches</a:t>
            </a:r>
            <a:r>
              <a:rPr lang="fr-FR" dirty="0"/>
              <a:t> : vous permet d’accéder directement aux </a:t>
            </a:r>
            <a:r>
              <a:rPr lang="fr-FR" b="1" dirty="0"/>
              <a:t>examens de fin de chapitre, examen final, </a:t>
            </a:r>
            <a:r>
              <a:rPr lang="fr-FR" dirty="0"/>
              <a:t>aux examens complémentaires (examen blancs), au </a:t>
            </a:r>
            <a:r>
              <a:rPr lang="fr-FR" b="1" dirty="0"/>
              <a:t>commentaire sur le cours</a:t>
            </a:r>
            <a:r>
              <a:rPr lang="fr-FR" dirty="0"/>
              <a:t> (test </a:t>
            </a:r>
            <a:r>
              <a:rPr lang="fr-FR" b="1" dirty="0">
                <a:solidFill>
                  <a:schemeClr val="accent6"/>
                </a:solidFill>
              </a:rPr>
              <a:t>obligatoire</a:t>
            </a:r>
            <a:r>
              <a:rPr lang="fr-FR" dirty="0"/>
              <a:t> pour débloquer l’accès à l’examen final)</a:t>
            </a:r>
          </a:p>
          <a:p>
            <a:pPr lvl="1" algn="just"/>
            <a:r>
              <a:rPr lang="fr-FR" b="1" dirty="0"/>
              <a:t>Des ouvertures des examens finaux pour </a:t>
            </a:r>
            <a:r>
              <a:rPr lang="fr-FR" b="1" dirty="0" err="1"/>
              <a:t>CyberOps</a:t>
            </a:r>
            <a:r>
              <a:rPr lang="fr-FR" b="1" dirty="0"/>
              <a:t> tous les 15 jours</a:t>
            </a:r>
          </a:p>
          <a:p>
            <a:pPr lvl="1" algn="just"/>
            <a:endParaRPr lang="fr-FR" b="1" dirty="0"/>
          </a:p>
          <a:p>
            <a:pPr lvl="1" algn="just"/>
            <a:r>
              <a:rPr lang="fr-FR" dirty="0"/>
              <a:t>Statistiques (</a:t>
            </a:r>
            <a:r>
              <a:rPr lang="fr-FR" dirty="0" err="1"/>
              <a:t>cf</a:t>
            </a:r>
            <a:r>
              <a:rPr lang="fr-FR" dirty="0"/>
              <a:t> diapo suivante), planning de mai</a:t>
            </a:r>
          </a:p>
          <a:p>
            <a:pPr lvl="1" algn="just"/>
            <a:endParaRPr lang="fr-FR" b="1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0BEE5F8-CE57-45E3-8CB8-7C0EC82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2156800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pour les semaines à 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2" y="1369219"/>
            <a:ext cx="7336367" cy="32635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Ouverture des examens finaux et commentaires de fin du cours </a:t>
            </a:r>
            <a:r>
              <a:rPr lang="fr-FR" sz="2200" dirty="0" err="1"/>
              <a:t>CyberOps</a:t>
            </a:r>
            <a:r>
              <a:rPr lang="fr-FR" sz="2200" dirty="0"/>
              <a:t> </a:t>
            </a:r>
          </a:p>
          <a:p>
            <a:r>
              <a:rPr lang="fr-FR" sz="2100" dirty="0" err="1"/>
              <a:t>Skill</a:t>
            </a:r>
            <a:r>
              <a:rPr lang="fr-FR" sz="2100" dirty="0"/>
              <a:t> test disponible prochainement pour la finalisation de la certification à la formation</a:t>
            </a:r>
          </a:p>
          <a:p>
            <a:r>
              <a:rPr lang="fr-FR" sz="2100" dirty="0"/>
              <a:t>Webinaire d’accompagnement </a:t>
            </a:r>
            <a:r>
              <a:rPr lang="fr-FR" sz="2100" b="1" dirty="0" err="1"/>
              <a:t>CyberOps</a:t>
            </a:r>
            <a:r>
              <a:rPr lang="fr-FR" sz="2100" dirty="0"/>
              <a:t> le </a:t>
            </a:r>
            <a:r>
              <a:rPr lang="fr-FR" sz="2100" b="1" dirty="0">
                <a:highlight>
                  <a:srgbClr val="FFFF00"/>
                </a:highlight>
              </a:rPr>
              <a:t>4 juin à 11h00</a:t>
            </a:r>
          </a:p>
          <a:p>
            <a:pPr lvl="1"/>
            <a:r>
              <a:rPr lang="fr-FR" sz="1800" dirty="0"/>
              <a:t>Point technique sur les outils de la Security </a:t>
            </a:r>
            <a:r>
              <a:rPr lang="fr-FR" sz="1800" dirty="0" err="1"/>
              <a:t>Onion</a:t>
            </a:r>
            <a:endParaRPr lang="fr-FR" sz="1800" dirty="0"/>
          </a:p>
          <a:p>
            <a:pPr lvl="1"/>
            <a:r>
              <a:rPr lang="fr-FR" sz="1800" dirty="0"/>
              <a:t>Q&amp;R</a:t>
            </a:r>
          </a:p>
          <a:p>
            <a:r>
              <a:rPr lang="fr-FR" sz="2100" dirty="0"/>
              <a:t>Webinaire d’accompagnement </a:t>
            </a:r>
            <a:r>
              <a:rPr lang="fr-FR" sz="2100" b="1" dirty="0" err="1"/>
              <a:t>CyberOps</a:t>
            </a:r>
            <a:r>
              <a:rPr lang="fr-FR" sz="2100" dirty="0"/>
              <a:t> le </a:t>
            </a:r>
            <a:r>
              <a:rPr lang="fr-FR" sz="2100" b="1" dirty="0">
                <a:highlight>
                  <a:srgbClr val="FFFF00"/>
                </a:highlight>
              </a:rPr>
              <a:t>18 juin à 11h00</a:t>
            </a:r>
          </a:p>
          <a:p>
            <a:pPr lvl="1"/>
            <a:r>
              <a:rPr lang="fr-FR" sz="1800" dirty="0"/>
              <a:t>Point technique sur les attaques de couche 3</a:t>
            </a:r>
          </a:p>
          <a:p>
            <a:pPr lvl="1"/>
            <a:r>
              <a:rPr lang="fr-FR" sz="1800" dirty="0"/>
              <a:t>Q&amp;R</a:t>
            </a:r>
          </a:p>
          <a:p>
            <a:pPr lvl="1"/>
            <a:endParaRPr lang="fr-FR" sz="1800" dirty="0"/>
          </a:p>
          <a:p>
            <a:pPr marL="457200" lvl="1" indent="0">
              <a:buNone/>
            </a:pPr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endParaRPr lang="en-US" sz="2100" dirty="0"/>
          </a:p>
          <a:p>
            <a:pPr lvl="1"/>
            <a:endParaRPr lang="en-US" sz="1800" dirty="0"/>
          </a:p>
          <a:p>
            <a:pPr lvl="1"/>
            <a:endParaRPr lang="fr-FR" sz="1800" dirty="0"/>
          </a:p>
          <a:p>
            <a:endParaRPr lang="fr-FR" sz="2100" dirty="0"/>
          </a:p>
          <a:p>
            <a:pPr lvl="1"/>
            <a:endParaRPr lang="fr-FR" sz="1800" dirty="0"/>
          </a:p>
          <a:p>
            <a:pPr marL="342900" lvl="1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19067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- Site réseau </a:t>
            </a:r>
            <a:r>
              <a:rPr lang="fr-FR" dirty="0" err="1"/>
              <a:t>Certa</a:t>
            </a:r>
            <a:r>
              <a:rPr lang="fr-FR" dirty="0"/>
              <a:t> - Webinaires - FAQ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2" y="1369219"/>
            <a:ext cx="7336367" cy="32635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just">
              <a:buNone/>
            </a:pPr>
            <a:r>
              <a:rPr lang="fr-FR" sz="1800" dirty="0"/>
              <a:t>Sur le </a:t>
            </a:r>
            <a:r>
              <a:rPr lang="fr-FR" sz="1800" b="1" dirty="0"/>
              <a:t>site du réseau </a:t>
            </a:r>
            <a:r>
              <a:rPr lang="fr-FR" sz="1800" b="1" dirty="0" err="1"/>
              <a:t>Certa</a:t>
            </a:r>
            <a:r>
              <a:rPr lang="fr-FR" sz="1800" dirty="0"/>
              <a:t>, rubrique </a:t>
            </a:r>
            <a:r>
              <a:rPr lang="fr-FR" sz="1800" dirty="0">
                <a:hlinkClick r:id="rId2"/>
              </a:rPr>
              <a:t>Partenaires – Cisco </a:t>
            </a:r>
            <a:r>
              <a:rPr lang="fr-FR" sz="1800" dirty="0" err="1">
                <a:hlinkClick r:id="rId2"/>
              </a:rPr>
              <a:t>NetAcad</a:t>
            </a:r>
            <a:endParaRPr lang="fr-FR" sz="1800" dirty="0"/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Présentation des </a:t>
            </a:r>
            <a:r>
              <a:rPr lang="fr-FR" sz="1800" dirty="0">
                <a:hlinkClick r:id="rId3"/>
              </a:rPr>
              <a:t>formations</a:t>
            </a:r>
            <a:r>
              <a:rPr lang="fr-FR" sz="1800" dirty="0"/>
              <a:t> 2020, du planning, liens vers les diaporamas et les enregistrements des webinaires</a:t>
            </a:r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Une page </a:t>
            </a:r>
            <a:r>
              <a:rPr lang="fr-FR" sz="1800" dirty="0">
                <a:hlinkClick r:id="rId4"/>
              </a:rPr>
              <a:t>FAQ</a:t>
            </a:r>
            <a:r>
              <a:rPr lang="fr-FR" sz="1800" dirty="0"/>
              <a:t> dédiée aux réponses aux questions les plus fréquentes (</a:t>
            </a:r>
            <a:r>
              <a:rPr lang="fr-FR" sz="1800" dirty="0" err="1"/>
              <a:t>mdp</a:t>
            </a:r>
            <a:r>
              <a:rPr lang="fr-FR" sz="1800" dirty="0"/>
              <a:t> et qwerty…) est disponible, on y trouve également des liens vers les ressources Cisco pour les TP, les vidéos... elle sera enrichie par vos contributions sur la liste de diffusion et sur le chat des webinaires…</a:t>
            </a:r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Un </a:t>
            </a:r>
            <a:r>
              <a:rPr lang="fr-FR" sz="1800" dirty="0">
                <a:hlinkClick r:id="rId5"/>
              </a:rPr>
              <a:t>Mode opératoire</a:t>
            </a:r>
            <a:r>
              <a:rPr lang="fr-FR" sz="1800" dirty="0"/>
              <a:t> </a:t>
            </a:r>
            <a:r>
              <a:rPr lang="fr-FR" sz="1800" b="1" dirty="0"/>
              <a:t>dédié à l'assistance à la connexion </a:t>
            </a:r>
            <a:r>
              <a:rPr lang="fr-FR" sz="1800" dirty="0"/>
              <a:t>: comment regénérer le lien d'activation quand on n'avait pas de compte </a:t>
            </a:r>
            <a:r>
              <a:rPr lang="fr-FR" sz="1800" dirty="0" err="1"/>
              <a:t>NetAcad</a:t>
            </a:r>
            <a:r>
              <a:rPr lang="fr-FR" sz="1800" dirty="0"/>
              <a:t>, récupérer son mot de passe ...</a:t>
            </a:r>
            <a:br>
              <a:rPr lang="fr-FR" sz="1800" dirty="0"/>
            </a:br>
            <a:r>
              <a:rPr lang="fr-FR" sz="1800" b="1" dirty="0">
                <a:solidFill>
                  <a:srgbClr val="FF0000"/>
                </a:solidFill>
              </a:rPr>
              <a:t>Merci de vous y reporter </a:t>
            </a:r>
            <a:r>
              <a:rPr lang="fr-FR" b="1" dirty="0">
                <a:solidFill>
                  <a:srgbClr val="FF0000"/>
                </a:solidFill>
              </a:rPr>
              <a:t>attentivement</a:t>
            </a:r>
            <a:r>
              <a:rPr lang="fr-FR" sz="1800" b="1" dirty="0">
                <a:solidFill>
                  <a:srgbClr val="FF0000"/>
                </a:solidFill>
              </a:rPr>
              <a:t> avant de nous contacter. </a:t>
            </a:r>
            <a:br>
              <a:rPr lang="fr-FR" sz="1800" dirty="0"/>
            </a:br>
            <a:endParaRPr lang="fr-FR" sz="1800" dirty="0"/>
          </a:p>
          <a:p>
            <a:pPr marL="342900" lvl="1" indent="0" algn="just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1420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- Liste de diffusion - Webinaires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3" y="1369219"/>
            <a:ext cx="7044268" cy="3263504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Une </a:t>
            </a:r>
            <a:r>
              <a:rPr lang="fr-FR" sz="1400" b="1" dirty="0">
                <a:highlight>
                  <a:srgbClr val="FFFF00"/>
                </a:highlight>
              </a:rPr>
              <a:t>liste de diffusion</a:t>
            </a:r>
            <a:r>
              <a:rPr lang="fr-FR" sz="1400" dirty="0"/>
              <a:t> pour les messages qui concernent les formations : le cours, les exercices, les </a:t>
            </a:r>
            <a:r>
              <a:rPr lang="fr-FR" sz="1400" dirty="0" err="1"/>
              <a:t>lab</a:t>
            </a:r>
            <a:r>
              <a:rPr lang="fr-FR" sz="1400" dirty="0"/>
              <a:t>, TP,… les examens à activer, les attestations de réussite </a:t>
            </a:r>
            <a:r>
              <a:rPr lang="fr-FR" sz="1400" dirty="0">
                <a:hlinkClick r:id="rId2"/>
              </a:rPr>
              <a:t>certa_formations_cisco_cybersecurity@listes.reseaucerta.org</a:t>
            </a:r>
            <a:r>
              <a:rPr lang="fr-FR" sz="1400" dirty="0"/>
              <a:t> 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Une </a:t>
            </a:r>
            <a:r>
              <a:rPr lang="fr-FR" sz="1400" b="1" dirty="0">
                <a:highlight>
                  <a:srgbClr val="FFFF00"/>
                </a:highlight>
              </a:rPr>
              <a:t>adresse de contact</a:t>
            </a:r>
            <a:r>
              <a:rPr lang="fr-FR" sz="1400" dirty="0"/>
              <a:t>  </a:t>
            </a:r>
            <a:r>
              <a:rPr lang="fr-FR" sz="1400" dirty="0">
                <a:hlinkClick r:id="rId3"/>
              </a:rPr>
              <a:t>partenariat-cisco-netacad@reseaucerta.org</a:t>
            </a:r>
            <a:br>
              <a:rPr lang="fr-FR" sz="1400" dirty="0"/>
            </a:br>
            <a:r>
              <a:rPr lang="fr-FR" sz="1400" dirty="0"/>
              <a:t>pour les dépannages de compte et autres questions diverses plus « personnelles ».</a:t>
            </a:r>
          </a:p>
          <a:p>
            <a:pPr marL="628650" lvl="1" indent="-28575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 </a:t>
            </a:r>
            <a:r>
              <a:rPr lang="fr-FR" sz="1400" b="1" dirty="0">
                <a:highlight>
                  <a:srgbClr val="FFFF00"/>
                </a:highlight>
              </a:rPr>
              <a:t>formulaire de demande d'assistance</a:t>
            </a:r>
            <a:r>
              <a:rPr lang="fr-FR" sz="1400" dirty="0"/>
              <a:t> </a:t>
            </a:r>
            <a:r>
              <a:rPr lang="fr-FR" sz="1400" dirty="0">
                <a:hlinkClick r:id="rId4"/>
              </a:rPr>
              <a:t>Formulaire Erreurs-Signalées </a:t>
            </a:r>
            <a:r>
              <a:rPr lang="fr-FR" sz="1400" dirty="0"/>
              <a:t> </a:t>
            </a:r>
            <a:r>
              <a:rPr lang="fr-FR" sz="1400" b="1" dirty="0">
                <a:solidFill>
                  <a:srgbClr val="FF0000"/>
                </a:solidFill>
              </a:rPr>
              <a:t>lorsque les autres procédures du </a:t>
            </a:r>
            <a:r>
              <a:rPr lang="fr-FR" sz="14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 opératoire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b="1" dirty="0">
                <a:solidFill>
                  <a:srgbClr val="FF0000"/>
                </a:solidFill>
              </a:rPr>
              <a:t>ont échouées</a:t>
            </a:r>
            <a:r>
              <a:rPr lang="fr-FR" sz="1400" dirty="0"/>
              <a:t>, notamment en cas de compte non utilisé depuis trop longtemps, de demande fusion de compte... permettant d'assurer le suivi avec la hotline Cisco et vous en tenir informés.</a:t>
            </a:r>
          </a:p>
          <a:p>
            <a:pPr marL="612000" lvl="1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/>
              <a:t>Rappel à </a:t>
            </a:r>
            <a:r>
              <a:rPr lang="en-US" sz="1400" dirty="0" err="1"/>
              <a:t>ceux</a:t>
            </a:r>
            <a:r>
              <a:rPr lang="en-US" sz="1400" dirty="0"/>
              <a:t> qui </a:t>
            </a:r>
            <a:r>
              <a:rPr lang="en-US" sz="1400" dirty="0" err="1"/>
              <a:t>ont</a:t>
            </a:r>
            <a:r>
              <a:rPr lang="en-US" sz="1400" dirty="0"/>
              <a:t> encore des </a:t>
            </a:r>
            <a:r>
              <a:rPr lang="en-US" sz="1400" dirty="0" err="1"/>
              <a:t>soucis</a:t>
            </a:r>
            <a:r>
              <a:rPr lang="en-US" sz="1400" dirty="0"/>
              <a:t> de </a:t>
            </a:r>
            <a:r>
              <a:rPr lang="en-US" sz="1400" dirty="0" err="1"/>
              <a:t>connexion</a:t>
            </a:r>
            <a:r>
              <a:rPr lang="en-US" sz="1400" dirty="0"/>
              <a:t> : </a:t>
            </a:r>
            <a:r>
              <a:rPr lang="en-US" sz="1400" b="1" dirty="0"/>
              <a:t>merci de nous </a:t>
            </a:r>
            <a:r>
              <a:rPr lang="en-US" sz="1400" b="1" dirty="0" err="1"/>
              <a:t>communiquer</a:t>
            </a:r>
            <a:r>
              <a:rPr lang="en-US" sz="1400" b="1" dirty="0"/>
              <a:t> via </a:t>
            </a:r>
            <a:r>
              <a:rPr lang="en-US" sz="1400" b="1" dirty="0" err="1"/>
              <a:t>ce</a:t>
            </a:r>
            <a:r>
              <a:rPr lang="en-US" sz="1400" b="1" dirty="0"/>
              <a:t> </a:t>
            </a:r>
            <a:r>
              <a:rPr lang="en-US" sz="1400" b="1" dirty="0" err="1"/>
              <a:t>formulaire</a:t>
            </a:r>
            <a:r>
              <a:rPr lang="en-US" sz="1400" b="1" dirty="0"/>
              <a:t> </a:t>
            </a:r>
            <a:r>
              <a:rPr lang="fr-FR" sz="1400" dirty="0">
                <a:hlinkClick r:id="rId4"/>
              </a:rPr>
              <a:t>Formulaire Erreurs-Signalées</a:t>
            </a:r>
            <a:r>
              <a:rPr lang="fr-FR" sz="1400" dirty="0"/>
              <a:t> </a:t>
            </a:r>
            <a:r>
              <a:rPr lang="en-US" sz="1400" dirty="0"/>
              <a:t>le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message </a:t>
            </a:r>
            <a:r>
              <a:rPr lang="en-US" sz="1400" b="1" dirty="0" err="1">
                <a:solidFill>
                  <a:srgbClr val="FF0000"/>
                </a:solidFill>
              </a:rPr>
              <a:t>d’erreur</a:t>
            </a:r>
            <a:r>
              <a:rPr lang="en-US" sz="1400" b="1" dirty="0">
                <a:solidFill>
                  <a:srgbClr val="FF0000"/>
                </a:solidFill>
              </a:rPr>
              <a:t> précis </a:t>
            </a:r>
            <a:r>
              <a:rPr lang="en-US" sz="1400" b="1" dirty="0"/>
              <a:t>et le </a:t>
            </a:r>
            <a:r>
              <a:rPr lang="en-US" sz="1400" b="1" dirty="0" err="1">
                <a:solidFill>
                  <a:srgbClr val="FF0000"/>
                </a:solidFill>
              </a:rPr>
              <a:t>chemin</a:t>
            </a:r>
            <a:r>
              <a:rPr lang="en-US" sz="1400" b="1" dirty="0">
                <a:solidFill>
                  <a:srgbClr val="FF0000"/>
                </a:solidFill>
              </a:rPr>
              <a:t> que </a:t>
            </a:r>
            <a:r>
              <a:rPr lang="en-US" sz="1400" b="1" dirty="0" err="1">
                <a:solidFill>
                  <a:srgbClr val="FF0000"/>
                </a:solidFill>
              </a:rPr>
              <a:t>vous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avez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suivi</a:t>
            </a:r>
            <a:r>
              <a:rPr lang="en-US" sz="1400" b="1" dirty="0">
                <a:solidFill>
                  <a:srgbClr val="FF0000"/>
                </a:solidFill>
              </a:rPr>
              <a:t> pour arriver à </a:t>
            </a:r>
            <a:r>
              <a:rPr lang="en-US" sz="1400" b="1" dirty="0" err="1">
                <a:solidFill>
                  <a:srgbClr val="FF0000"/>
                </a:solidFill>
              </a:rPr>
              <a:t>ce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cas</a:t>
            </a:r>
            <a:r>
              <a:rPr lang="en-US" sz="1400" b="1" dirty="0">
                <a:solidFill>
                  <a:srgbClr val="FF0000"/>
                </a:solidFill>
              </a:rPr>
              <a:t> (successions de menus)</a:t>
            </a:r>
            <a:r>
              <a:rPr lang="en-US" sz="1400" b="1" dirty="0"/>
              <a:t>, </a:t>
            </a:r>
            <a:r>
              <a:rPr lang="en-US" sz="1400" b="1" dirty="0" err="1"/>
              <a:t>éventuellement</a:t>
            </a:r>
            <a:r>
              <a:rPr lang="en-US" sz="1400" b="1" dirty="0"/>
              <a:t> le lien de la page sur </a:t>
            </a:r>
            <a:r>
              <a:rPr lang="en-US" sz="1400" b="1" dirty="0" err="1"/>
              <a:t>laquelle</a:t>
            </a:r>
            <a:r>
              <a:rPr lang="en-US" sz="1400" b="1" dirty="0"/>
              <a:t> </a:t>
            </a:r>
            <a:r>
              <a:rPr lang="en-US" sz="1400" b="1" dirty="0" err="1"/>
              <a:t>vous</a:t>
            </a:r>
            <a:r>
              <a:rPr lang="en-US" sz="1400" b="1" dirty="0"/>
              <a:t> </a:t>
            </a:r>
            <a:r>
              <a:rPr lang="en-US" sz="1400" b="1" dirty="0" err="1"/>
              <a:t>étiez</a:t>
            </a:r>
            <a:endParaRPr lang="en-US" sz="1400" b="1" dirty="0"/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Une </a:t>
            </a:r>
            <a:r>
              <a:rPr lang="fr-FR" sz="1400" b="1" dirty="0">
                <a:highlight>
                  <a:srgbClr val="FFFF00"/>
                </a:highlight>
              </a:rPr>
              <a:t>adresse de contact</a:t>
            </a:r>
            <a:r>
              <a:rPr lang="fr-FR" sz="1400" dirty="0"/>
              <a:t> avec le </a:t>
            </a:r>
            <a:r>
              <a:rPr lang="fr-FR" sz="1400" b="1" dirty="0"/>
              <a:t>responsable du programme </a:t>
            </a:r>
            <a:r>
              <a:rPr lang="fr-FR" sz="1400" b="1" dirty="0" err="1"/>
              <a:t>NetAcad</a:t>
            </a:r>
            <a:r>
              <a:rPr lang="fr-FR" sz="1400" b="1" dirty="0"/>
              <a:t> France chez CISCO </a:t>
            </a:r>
            <a:r>
              <a:rPr lang="fr-FR" sz="1400" b="1" dirty="0" err="1"/>
              <a:t>Systems</a:t>
            </a:r>
            <a:r>
              <a:rPr lang="fr-FR" sz="1400" b="1" dirty="0"/>
              <a:t> Christophe </a:t>
            </a:r>
            <a:r>
              <a:rPr lang="fr-FR" sz="1400" b="1" dirty="0" err="1"/>
              <a:t>Dolinsek</a:t>
            </a:r>
            <a:r>
              <a:rPr lang="fr-FR" sz="1400" b="1" dirty="0"/>
              <a:t> </a:t>
            </a:r>
            <a:br>
              <a:rPr lang="fr-FR" sz="1400" b="1" dirty="0"/>
            </a:br>
            <a:r>
              <a:rPr lang="fr-FR" sz="1400" dirty="0">
                <a:hlinkClick r:id="rId6"/>
              </a:rPr>
              <a:t>cdolinse@cisco.com</a:t>
            </a:r>
            <a:r>
              <a:rPr lang="fr-FR" sz="1400" dirty="0"/>
              <a:t> </a:t>
            </a:r>
            <a:r>
              <a:rPr lang="fr-FR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49842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54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FE675-3F7B-4A4D-8B18-6A94798E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Statistiques</a:t>
            </a:r>
            <a:r>
              <a:rPr lang="en-US" dirty="0">
                <a:solidFill>
                  <a:schemeClr val="accent6"/>
                </a:solidFill>
              </a:rPr>
              <a:t> - </a:t>
            </a:r>
            <a:r>
              <a:rPr lang="en-US" dirty="0" err="1">
                <a:solidFill>
                  <a:schemeClr val="accent6"/>
                </a:solidFill>
              </a:rPr>
              <a:t>suivi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375DBEC-ABFD-47FA-AA03-08382AB3D5AB}"/>
              </a:ext>
            </a:extLst>
          </p:cNvPr>
          <p:cNvSpPr txBox="1">
            <a:spLocks/>
          </p:cNvSpPr>
          <p:nvPr/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Introduction à la cybersécurité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Cybersécurité Essentials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CCNA </a:t>
            </a:r>
            <a:r>
              <a:rPr lang="fr-FR" dirty="0" err="1"/>
              <a:t>Cyberops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ADA7BA-7933-4EE9-A4F9-B553B520B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826" y="156749"/>
            <a:ext cx="3539829" cy="17360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28A1876-0DCB-4F2A-A9BB-DCFBE47B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826" y="1700934"/>
            <a:ext cx="3580407" cy="17416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E97754-1FB6-463A-8EF7-34234DFA1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826" y="3038766"/>
            <a:ext cx="2218556" cy="17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texte 40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53" name="Espace réservé du texte 52"/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59" name="Espace réservé du texte 58"/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5" name="Espace réservé du texte 64"/>
          <p:cNvSpPr>
            <a:spLocks noGrp="1"/>
          </p:cNvSpPr>
          <p:nvPr>
            <p:ph type="body" sz="quarter" idx="35"/>
          </p:nvPr>
        </p:nvSpPr>
        <p:spPr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71" name="Espace réservé du texte 70"/>
          <p:cNvSpPr>
            <a:spLocks noGrp="1"/>
          </p:cNvSpPr>
          <p:nvPr>
            <p:ph type="body" sz="quarter" idx="41"/>
          </p:nvPr>
        </p:nvSpPr>
        <p:spPr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6" name="Espace réservé du texte 45"/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22"/>
          </p:nvPr>
        </p:nvSpPr>
        <p:spPr>
          <a:solidFill>
            <a:schemeClr val="accent2"/>
          </a:solidFill>
        </p:spPr>
        <p:txBody>
          <a:bodyPr rtlCol="0"/>
          <a:lstStyle/>
          <a:p>
            <a:pPr algn="ctr"/>
            <a:r>
              <a:rPr lang="fr-FR" b="1" noProof="1">
                <a:solidFill>
                  <a:schemeClr val="tx2"/>
                </a:solidFill>
              </a:rPr>
              <a:t>Webinaire d’accompagnement </a:t>
            </a:r>
          </a:p>
          <a:p>
            <a:pPr algn="ctr"/>
            <a:r>
              <a:rPr lang="fr-FR" b="1" noProof="1">
                <a:solidFill>
                  <a:schemeClr val="tx2"/>
                </a:solidFill>
              </a:rPr>
              <a:t>Questions / Réponses</a:t>
            </a:r>
          </a:p>
          <a:p>
            <a:pPr algn="ctr" rtl="0"/>
            <a:r>
              <a:rPr lang="fr-FR" b="1" noProof="1">
                <a:solidFill>
                  <a:schemeClr val="tx2"/>
                </a:solidFill>
              </a:rPr>
              <a:t>(PM.PS.CD)</a:t>
            </a:r>
          </a:p>
          <a:p>
            <a:pPr algn="ctr" rtl="0"/>
            <a:r>
              <a:rPr lang="fr-FR" b="1" noProof="1">
                <a:solidFill>
                  <a:srgbClr val="FF0000"/>
                </a:solidFill>
              </a:rPr>
              <a:t>11.00 – 12.00</a:t>
            </a:r>
          </a:p>
        </p:txBody>
      </p:sp>
      <p:sp>
        <p:nvSpPr>
          <p:cNvPr id="58" name="Espace réservé du texte 57"/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4" name="Espace réservé du texte 63"/>
          <p:cNvSpPr>
            <a:spLocks noGrp="1"/>
          </p:cNvSpPr>
          <p:nvPr>
            <p:ph type="body" sz="quarter" idx="34"/>
          </p:nvPr>
        </p:nvSpPr>
        <p:spPr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70" name="Espace réservé du texte 69"/>
          <p:cNvSpPr>
            <a:spLocks noGrp="1"/>
          </p:cNvSpPr>
          <p:nvPr>
            <p:ph type="body" sz="quarter" idx="40"/>
          </p:nvPr>
        </p:nvSpPr>
        <p:spPr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2" name="Espace réservé du texte 41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8" name="Espace réservé du texte 47"/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54" name="Espace réservé du texte 53"/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0" name="Espace réservé du texte 59"/>
          <p:cNvSpPr>
            <a:spLocks noGrp="1"/>
          </p:cNvSpPr>
          <p:nvPr>
            <p:ph type="body" sz="quarter" idx="30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6" name="Espace réservé du texte 65"/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72" name="Espace réservé du texte 71"/>
          <p:cNvSpPr>
            <a:spLocks noGrp="1"/>
          </p:cNvSpPr>
          <p:nvPr>
            <p:ph type="body" sz="quarter" idx="42"/>
          </p:nvPr>
        </p:nvSpPr>
        <p:spPr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solidFill>
            <a:schemeClr val="accent2"/>
          </a:solidFill>
        </p:spPr>
        <p:txBody>
          <a:bodyPr rtlCol="0"/>
          <a:lstStyle/>
          <a:p>
            <a:pPr algn="ctr"/>
            <a:r>
              <a:rPr lang="fr-FR" b="1" noProof="1">
                <a:solidFill>
                  <a:schemeClr val="tx2"/>
                </a:solidFill>
              </a:rPr>
              <a:t>Webinaire d’accompagnement </a:t>
            </a:r>
          </a:p>
          <a:p>
            <a:pPr algn="ctr"/>
            <a:r>
              <a:rPr lang="fr-FR" b="1" noProof="1">
                <a:solidFill>
                  <a:schemeClr val="tx2"/>
                </a:solidFill>
              </a:rPr>
              <a:t>Questions / Réponses</a:t>
            </a:r>
          </a:p>
          <a:p>
            <a:pPr algn="ctr"/>
            <a:r>
              <a:rPr lang="fr-FR" b="1" noProof="1">
                <a:solidFill>
                  <a:schemeClr val="tx2"/>
                </a:solidFill>
              </a:rPr>
              <a:t>(VM.PM.PS.CD)</a:t>
            </a:r>
          </a:p>
          <a:p>
            <a:pPr algn="ctr"/>
            <a:r>
              <a:rPr lang="fr-FR" b="1" noProof="1">
                <a:solidFill>
                  <a:srgbClr val="FF0000"/>
                </a:solidFill>
              </a:rPr>
              <a:t>14.00 – 15.00</a:t>
            </a:r>
          </a:p>
          <a:p>
            <a:pPr algn="ctr"/>
            <a:endParaRPr lang="fr-FR" b="1" noProof="1">
              <a:solidFill>
                <a:schemeClr val="tx2"/>
              </a:solidFill>
            </a:endParaRPr>
          </a:p>
          <a:p>
            <a:pPr rtl="0"/>
            <a:endParaRPr lang="fr-FR" noProof="1"/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1" name="Espace réservé du texte 60"/>
          <p:cNvSpPr>
            <a:spLocks noGrp="1"/>
          </p:cNvSpPr>
          <p:nvPr>
            <p:ph type="body" sz="quarter" idx="31"/>
          </p:nvPr>
        </p:nvSpPr>
        <p:spPr>
          <a:solidFill>
            <a:schemeClr val="bg1">
              <a:lumMod val="50000"/>
            </a:schemeClr>
          </a:solidFill>
        </p:spPr>
        <p:txBody>
          <a:bodyPr vert="horz" lIns="68580" tIns="34290" rIns="68580" bIns="34290" rtlCol="0">
            <a:noAutofit/>
          </a:bodyPr>
          <a:lstStyle/>
          <a:p>
            <a:endParaRPr lang="fr-FR" noProof="1"/>
          </a:p>
        </p:txBody>
      </p:sp>
      <p:sp>
        <p:nvSpPr>
          <p:cNvPr id="67" name="Espace réservé du texte 66"/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73" name="Espace réservé du texte 72"/>
          <p:cNvSpPr>
            <a:spLocks noGrp="1"/>
          </p:cNvSpPr>
          <p:nvPr>
            <p:ph type="body" sz="quarter" idx="43"/>
          </p:nvPr>
        </p:nvSpPr>
        <p:spPr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56" name="Espace réservé du texte 55"/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2" name="Espace réservé du texte 61"/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8" name="Espace réservé du texte 67"/>
          <p:cNvSpPr>
            <a:spLocks noGrp="1"/>
          </p:cNvSpPr>
          <p:nvPr>
            <p:ph type="body" sz="quarter" idx="38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74" name="Espace réservé du texte 73"/>
          <p:cNvSpPr>
            <a:spLocks noGrp="1"/>
          </p:cNvSpPr>
          <p:nvPr>
            <p:ph type="body" sz="quarter" idx="44"/>
          </p:nvPr>
        </p:nvSpPr>
        <p:spPr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5"/>
          </p:nvPr>
        </p:nvSpPr>
        <p:spPr>
          <a:solidFill>
            <a:schemeClr val="bg1">
              <a:lumMod val="50000"/>
            </a:schemeClr>
          </a:solidFill>
        </p:spPr>
        <p:txBody>
          <a:bodyPr vert="horz" lIns="68580" tIns="34290" rIns="68580" bIns="34290" rtlCol="0">
            <a:noAutofit/>
          </a:bodyPr>
          <a:lstStyle/>
          <a:p>
            <a:endParaRPr lang="fr-FR" noProof="1"/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57" name="Espace réservé du texte 56"/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33"/>
          </p:nvPr>
        </p:nvSpPr>
        <p:spPr>
          <a:xfrm>
            <a:off x="4598970" y="4312160"/>
            <a:ext cx="1377950" cy="514778"/>
          </a:xfrm>
          <a:solidFill>
            <a:schemeClr val="accent2"/>
          </a:solidFill>
        </p:spPr>
        <p:txBody>
          <a:bodyPr vert="horz" lIns="68580" tIns="34290" rIns="68580" bIns="34290" rtlCol="0">
            <a:noAutofit/>
          </a:bodyPr>
          <a:lstStyle/>
          <a:p>
            <a:pPr>
              <a:spcAft>
                <a:spcPts val="300"/>
              </a:spcAft>
            </a:pPr>
            <a:r>
              <a:rPr lang="fr-FR" sz="1000" noProof="1"/>
              <a:t>4 juin</a:t>
            </a:r>
          </a:p>
          <a:p>
            <a:pPr algn="ctr"/>
            <a:r>
              <a:rPr lang="fr-FR" b="1" noProof="1">
                <a:solidFill>
                  <a:schemeClr val="tx2"/>
                </a:solidFill>
              </a:rPr>
              <a:t>Webinaire d’accompagnement </a:t>
            </a:r>
          </a:p>
          <a:p>
            <a:pPr algn="ctr"/>
            <a:r>
              <a:rPr lang="fr-FR" b="1" noProof="1">
                <a:solidFill>
                  <a:schemeClr val="tx2"/>
                </a:solidFill>
              </a:rPr>
              <a:t>Questions / Réponses</a:t>
            </a:r>
          </a:p>
          <a:p>
            <a:pPr algn="ctr"/>
            <a:r>
              <a:rPr lang="fr-FR" b="1" noProof="1">
                <a:solidFill>
                  <a:schemeClr val="tx2"/>
                </a:solidFill>
              </a:rPr>
              <a:t>(PM.PS.CD)</a:t>
            </a:r>
          </a:p>
          <a:p>
            <a:pPr algn="ctr"/>
            <a:r>
              <a:rPr lang="fr-FR" b="1" noProof="1">
                <a:solidFill>
                  <a:srgbClr val="FF0000"/>
                </a:solidFill>
              </a:rPr>
              <a:t>11.00 – 12.00</a:t>
            </a:r>
          </a:p>
          <a:p>
            <a:pPr algn="ctr"/>
            <a:endParaRPr lang="fr-FR" b="1" noProof="1">
              <a:solidFill>
                <a:schemeClr val="tx2"/>
              </a:solidFill>
            </a:endParaRPr>
          </a:p>
          <a:p>
            <a:pPr algn="ctr"/>
            <a:endParaRPr lang="fr-FR" b="1" noProof="1">
              <a:solidFill>
                <a:schemeClr val="tx2"/>
              </a:solidFill>
            </a:endParaRPr>
          </a:p>
        </p:txBody>
      </p:sp>
      <p:sp>
        <p:nvSpPr>
          <p:cNvPr id="69" name="Espace réservé du texte 68"/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75" name="Espace réservé du texte 74"/>
          <p:cNvSpPr>
            <a:spLocks noGrp="1"/>
          </p:cNvSpPr>
          <p:nvPr>
            <p:ph type="body" sz="quarter" idx="45"/>
          </p:nvPr>
        </p:nvSpPr>
        <p:spPr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0" name="Flèche vers la droite 39">
            <a:extLst>
              <a:ext uri="{FF2B5EF4-FFF2-40B4-BE49-F238E27FC236}">
                <a16:creationId xmlns:a16="http://schemas.microsoft.com/office/drawing/2014/main" id="{39870ABC-1E09-7A4B-925F-18FFAB5D3CAE}"/>
              </a:ext>
            </a:extLst>
          </p:cNvPr>
          <p:cNvSpPr/>
          <p:nvPr/>
        </p:nvSpPr>
        <p:spPr>
          <a:xfrm>
            <a:off x="1447187" y="2514814"/>
            <a:ext cx="5239512" cy="2857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000000"/>
                </a:solidFill>
                <a:latin typeface="Calibri"/>
              </a:rPr>
              <a:t>Ouverture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des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examens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finaux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et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commentaires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sur le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cours</a:t>
            </a:r>
            <a:endParaRPr lang="en-US" sz="10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Flèche vers la droite 75">
            <a:extLst>
              <a:ext uri="{FF2B5EF4-FFF2-40B4-BE49-F238E27FC236}">
                <a16:creationId xmlns:a16="http://schemas.microsoft.com/office/drawing/2014/main" id="{2625760E-DA87-8A43-8020-953CFFF8966A}"/>
              </a:ext>
            </a:extLst>
          </p:cNvPr>
          <p:cNvSpPr/>
          <p:nvPr/>
        </p:nvSpPr>
        <p:spPr>
          <a:xfrm>
            <a:off x="1437894" y="3886200"/>
            <a:ext cx="5239512" cy="2857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000000"/>
                </a:solidFill>
                <a:latin typeface="Calibri"/>
              </a:rPr>
              <a:t>Ouverture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des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examens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finaux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et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commentaires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sur le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cours</a:t>
            </a:r>
            <a:endParaRPr lang="en-US" sz="10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Flèche vers la droite 76">
            <a:extLst>
              <a:ext uri="{FF2B5EF4-FFF2-40B4-BE49-F238E27FC236}">
                <a16:creationId xmlns:a16="http://schemas.microsoft.com/office/drawing/2014/main" id="{B7B383C6-146E-3A45-9384-02238AC29BE2}"/>
              </a:ext>
            </a:extLst>
          </p:cNvPr>
          <p:cNvSpPr/>
          <p:nvPr/>
        </p:nvSpPr>
        <p:spPr>
          <a:xfrm>
            <a:off x="1447187" y="1140122"/>
            <a:ext cx="5239512" cy="2857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000000"/>
                </a:solidFill>
                <a:latin typeface="Calibri"/>
              </a:rPr>
              <a:t>Ouverture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des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examens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finaux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et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commentaires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sur le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cours</a:t>
            </a:r>
            <a:endParaRPr lang="en-US" sz="105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1A6DAA5E-3F28-42B0-A13F-8DEBF9031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27" y="149198"/>
            <a:ext cx="1882306" cy="6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B5CCC05-10D8-4D0D-9844-5C231EA9B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Patrick SAS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7DC2A-D124-4808-8DE5-19914A9A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 err="1"/>
              <a:t>Responsable</a:t>
            </a:r>
            <a:r>
              <a:rPr lang="en-US" i="1" dirty="0"/>
              <a:t> technique Cisco </a:t>
            </a:r>
            <a:r>
              <a:rPr lang="en-US" i="1" dirty="0" err="1"/>
              <a:t>NetAcad</a:t>
            </a:r>
            <a:r>
              <a:rPr lang="en-US" i="1" dirty="0"/>
              <a:t> France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D2BFB-7553-4913-8DD6-1ACFFFD5B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19 Mai 2020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4BE625-C28D-4871-B32D-5979FD6B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435F2B0-F03F-48AB-A292-ED44276E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767" y="2055089"/>
            <a:ext cx="7118033" cy="644730"/>
          </a:xfrm>
        </p:spPr>
        <p:txBody>
          <a:bodyPr>
            <a:normAutofit/>
          </a:bodyPr>
          <a:lstStyle/>
          <a:p>
            <a:r>
              <a:rPr lang="fr-FR" dirty="0"/>
              <a:t>Les outils d’analyse et d’attaque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CB383F-10B8-4835-B0B5-A07EF96E6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00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615F8466-30AD-40E7-A395-344A3CC11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117A2D-BA28-45A6-8742-06D20A31CD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925570-E526-417C-BFE8-ECA0EABDF5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A1E9B9F-E02F-477F-85FB-18F322255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AE2EB8F-5F12-401D-B7A8-C500382FC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outils d’analyse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FCAA3B-3492-4212-8CBF-E9EBD6A0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99" y="395712"/>
            <a:ext cx="1877131" cy="6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841EFB-C338-4B9E-A389-36E861032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Il s’agit de l’interception du trafic</a:t>
            </a:r>
          </a:p>
          <a:p>
            <a:r>
              <a:rPr lang="fr-FR" dirty="0"/>
              <a:t>L’outil le plus connu est Wireshark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81ED5D1-BCCA-49F6-B55E-48F41602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Capture de Paquets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E4B0061-1D5C-4DA3-9861-9ACED6DDD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9" y="2916026"/>
            <a:ext cx="3285995" cy="9194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126226-CEBE-4913-A6A8-2DD84CD2CFA5}"/>
              </a:ext>
            </a:extLst>
          </p:cNvPr>
          <p:cNvCxnSpPr/>
          <p:nvPr/>
        </p:nvCxnSpPr>
        <p:spPr>
          <a:xfrm flipH="1">
            <a:off x="2081274" y="2502002"/>
            <a:ext cx="947677" cy="53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BCB09B0C-75D5-4CB9-979A-72EC93B1B607}"/>
              </a:ext>
            </a:extLst>
          </p:cNvPr>
          <p:cNvCxnSpPr/>
          <p:nvPr/>
        </p:nvCxnSpPr>
        <p:spPr>
          <a:xfrm flipH="1">
            <a:off x="4410636" y="3146901"/>
            <a:ext cx="833717" cy="176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0">
            <a:extLst>
              <a:ext uri="{FF2B5EF4-FFF2-40B4-BE49-F238E27FC236}">
                <a16:creationId xmlns:a16="http://schemas.microsoft.com/office/drawing/2014/main" id="{8F005FE6-AC17-4E1B-8ED4-680682BD5C0A}"/>
              </a:ext>
            </a:extLst>
          </p:cNvPr>
          <p:cNvCxnSpPr/>
          <p:nvPr/>
        </p:nvCxnSpPr>
        <p:spPr>
          <a:xfrm flipH="1" flipV="1">
            <a:off x="2843147" y="3667625"/>
            <a:ext cx="185803" cy="691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>
            <a:extLst>
              <a:ext uri="{FF2B5EF4-FFF2-40B4-BE49-F238E27FC236}">
                <a16:creationId xmlns:a16="http://schemas.microsoft.com/office/drawing/2014/main" id="{F6872F7A-42CB-4BB4-8B10-F661D9BE1554}"/>
              </a:ext>
            </a:extLst>
          </p:cNvPr>
          <p:cNvSpPr txBox="1"/>
          <p:nvPr/>
        </p:nvSpPr>
        <p:spPr>
          <a:xfrm>
            <a:off x="3124200" y="2172301"/>
            <a:ext cx="271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Capture interne sur </a:t>
            </a:r>
            <a:r>
              <a:rPr lang="en-US" sz="1200" dirty="0" err="1"/>
              <a:t>l’ordinateur</a:t>
            </a:r>
            <a:r>
              <a:rPr lang="en-US" sz="1200" dirty="0"/>
              <a:t> </a:t>
            </a:r>
            <a:r>
              <a:rPr lang="en-US" sz="1200" dirty="0" err="1"/>
              <a:t>voire</a:t>
            </a:r>
            <a:r>
              <a:rPr lang="en-US" sz="1200" dirty="0"/>
              <a:t> le </a:t>
            </a:r>
            <a:r>
              <a:rPr lang="en-US" sz="1200" dirty="0" err="1"/>
              <a:t>téléphone</a:t>
            </a:r>
            <a:endParaRPr lang="en-US" sz="1200" dirty="0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3D41032A-5D16-43AD-97F7-1C1CB00665C5}"/>
              </a:ext>
            </a:extLst>
          </p:cNvPr>
          <p:cNvSpPr txBox="1"/>
          <p:nvPr/>
        </p:nvSpPr>
        <p:spPr>
          <a:xfrm>
            <a:off x="5286246" y="2914098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Capture du traffic sur Internet </a:t>
            </a:r>
          </a:p>
          <a:p>
            <a:r>
              <a:rPr lang="en-US" sz="1200" dirty="0"/>
              <a:t>(Au </a:t>
            </a:r>
            <a:r>
              <a:rPr lang="en-US" sz="1200" dirty="0" err="1"/>
              <a:t>niveau</a:t>
            </a:r>
            <a:r>
              <a:rPr lang="en-US" sz="1200" dirty="0"/>
              <a:t> FAI ISPs </a:t>
            </a:r>
            <a:r>
              <a:rPr lang="en-US" sz="1200" dirty="0" err="1"/>
              <a:t>ou</a:t>
            </a:r>
            <a:r>
              <a:rPr lang="en-US" sz="1200" dirty="0"/>
              <a:t> sur le reseau distant)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64D9A6CB-7633-4D39-A307-7E34BED6616E}"/>
              </a:ext>
            </a:extLst>
          </p:cNvPr>
          <p:cNvSpPr txBox="1"/>
          <p:nvPr/>
        </p:nvSpPr>
        <p:spPr>
          <a:xfrm>
            <a:off x="3124200" y="4154611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Capture des </a:t>
            </a:r>
            <a:r>
              <a:rPr lang="en-US" sz="1200" dirty="0" err="1"/>
              <a:t>données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transit (surtout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WiFi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23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_16x9_Corporate template_default.pptx" id="{0E04B94C-278F-447A-92B3-E6BE93B5C268}" vid="{F9D9CDD3-DF35-40B1-B141-762F1BD1CBDE}"/>
    </a:ext>
  </a:extLst>
</a:theme>
</file>

<file path=ppt/theme/theme2.xml><?xml version="1.0" encoding="utf-8"?>
<a:theme xmlns:a="http://schemas.openxmlformats.org/drawingml/2006/main" name="1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3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FEE14CCEEB44FB0DE3AF1C8E96D1E" ma:contentTypeVersion="24" ma:contentTypeDescription="Crée un document." ma:contentTypeScope="" ma:versionID="49a813d449bbe90e94e6254ffe9941c9">
  <xsd:schema xmlns:xsd="http://www.w3.org/2001/XMLSchema" xmlns:xs="http://www.w3.org/2001/XMLSchema" xmlns:p="http://schemas.microsoft.com/office/2006/metadata/properties" xmlns:ns3="2191e9bd-1b52-498e-8f45-3ac4e646f261" xmlns:ns4="24829cc3-97a5-4aea-a39f-e3b7b3f17b1c" targetNamespace="http://schemas.microsoft.com/office/2006/metadata/properties" ma:root="true" ma:fieldsID="1bbcd0a524b3f073799121c8df42325e" ns3:_="" ns4:_="">
    <xsd:import namespace="2191e9bd-1b52-498e-8f45-3ac4e646f261"/>
    <xsd:import namespace="24829cc3-97a5-4aea-a39f-e3b7b3f17b1c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1e9bd-1b52-498e-8f45-3ac4e646f26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29cc3-97a5-4aea-a39f-e3b7b3f17b1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191e9bd-1b52-498e-8f45-3ac4e646f261" xsi:nil="true"/>
    <Students xmlns="2191e9bd-1b52-498e-8f45-3ac4e646f261">
      <UserInfo>
        <DisplayName/>
        <AccountId xsi:nil="true"/>
        <AccountType/>
      </UserInfo>
    </Students>
    <Owner xmlns="2191e9bd-1b52-498e-8f45-3ac4e646f261">
      <UserInfo>
        <DisplayName/>
        <AccountId xsi:nil="true"/>
        <AccountType/>
      </UserInfo>
    </Owner>
    <Student_Groups xmlns="2191e9bd-1b52-498e-8f45-3ac4e646f261">
      <UserInfo>
        <DisplayName/>
        <AccountId xsi:nil="true"/>
        <AccountType/>
      </UserInfo>
    </Student_Groups>
    <AppVersion xmlns="2191e9bd-1b52-498e-8f45-3ac4e646f261" xsi:nil="true"/>
    <NotebookType xmlns="2191e9bd-1b52-498e-8f45-3ac4e646f261" xsi:nil="true"/>
    <Has_Teacher_Only_SectionGroup xmlns="2191e9bd-1b52-498e-8f45-3ac4e646f261" xsi:nil="true"/>
    <Teachers xmlns="2191e9bd-1b52-498e-8f45-3ac4e646f261">
      <UserInfo>
        <DisplayName/>
        <AccountId xsi:nil="true"/>
        <AccountType/>
      </UserInfo>
    </Teachers>
    <CultureName xmlns="2191e9bd-1b52-498e-8f45-3ac4e646f261" xsi:nil="true"/>
    <Self_Registration_Enabled xmlns="2191e9bd-1b52-498e-8f45-3ac4e646f261" xsi:nil="true"/>
    <DefaultSectionNames xmlns="2191e9bd-1b52-498e-8f45-3ac4e646f261" xsi:nil="true"/>
    <Invited_Teachers xmlns="2191e9bd-1b52-498e-8f45-3ac4e646f261" xsi:nil="true"/>
    <Invited_Students xmlns="2191e9bd-1b52-498e-8f45-3ac4e646f2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0532C-F644-49ED-8A19-4D3D72136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1e9bd-1b52-498e-8f45-3ac4e646f261"/>
    <ds:schemaRef ds:uri="24829cc3-97a5-4aea-a39f-e3b7b3f17b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23760D-8C29-46CE-BB5A-BBBE498E5DDF}">
  <ds:schemaRefs>
    <ds:schemaRef ds:uri="http://schemas.microsoft.com/office/2006/metadata/properties"/>
    <ds:schemaRef ds:uri="http://schemas.microsoft.com/office/infopath/2007/PartnerControls"/>
    <ds:schemaRef ds:uri="2191e9bd-1b52-498e-8f45-3ac4e646f261"/>
  </ds:schemaRefs>
</ds:datastoreItem>
</file>

<file path=customXml/itemProps3.xml><?xml version="1.0" encoding="utf-8"?>
<ds:datastoreItem xmlns:ds="http://schemas.openxmlformats.org/officeDocument/2006/customXml" ds:itemID="{E55FA986-D20F-4113-AB46-A8369D77DF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1740</Words>
  <Application>Microsoft Office PowerPoint</Application>
  <PresentationFormat>Affichage à l'écran (16:9)</PresentationFormat>
  <Paragraphs>242</Paragraphs>
  <Slides>43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CiscoSansTT ExtraLight</vt:lpstr>
      <vt:lpstr>Wingdings</vt:lpstr>
      <vt:lpstr>Blue theme 2015 16x9</vt:lpstr>
      <vt:lpstr>1_Blue theme 2015 16x9</vt:lpstr>
      <vt:lpstr>3_Blue theme 2015 16x9</vt:lpstr>
      <vt:lpstr>Paint Shop Pro Image</vt:lpstr>
      <vt:lpstr>Formations Cybersécurité CERTA-Cisco Outils d’analyse et d’attaque</vt:lpstr>
      <vt:lpstr>Webinaire Formations Certa – Cisco CyberOPS  Mardi 19 Mai 2020 - 14h00</vt:lpstr>
      <vt:lpstr>Une équipe pour vous accompagner</vt:lpstr>
      <vt:lpstr>Organisation de la formation</vt:lpstr>
      <vt:lpstr>Statistiques - suivi</vt:lpstr>
      <vt:lpstr>Présentation PowerPoint</vt:lpstr>
      <vt:lpstr>Les outils d’analyse et d’attaque</vt:lpstr>
      <vt:lpstr>Les outils d’analyse</vt:lpstr>
      <vt:lpstr>Capture de Paquets</vt:lpstr>
      <vt:lpstr>Les types de trafic</vt:lpstr>
      <vt:lpstr>Le mode Symétrique / Clé Privé</vt:lpstr>
      <vt:lpstr>Le mode Asymétrique</vt:lpstr>
      <vt:lpstr>Les outils d’analyse</vt:lpstr>
      <vt:lpstr>Site en HTTP</vt:lpstr>
      <vt:lpstr>Site en HTTP</vt:lpstr>
      <vt:lpstr>Site en HTTP</vt:lpstr>
      <vt:lpstr>Site en HTTP</vt:lpstr>
      <vt:lpstr>Site en HTTPS</vt:lpstr>
      <vt:lpstr>Les outils d’analyse</vt:lpstr>
      <vt:lpstr>Telnet</vt:lpstr>
      <vt:lpstr>Telnet</vt:lpstr>
      <vt:lpstr>SSH</vt:lpstr>
      <vt:lpstr>SSH</vt:lpstr>
      <vt:lpstr>SSH</vt:lpstr>
      <vt:lpstr>SSH</vt:lpstr>
      <vt:lpstr>Les outils d’attaque</vt:lpstr>
      <vt:lpstr>Identifier la victime</vt:lpstr>
      <vt:lpstr>Identifier des vulnérabilités</vt:lpstr>
      <vt:lpstr>Identifier des vulnérabilités (2)</vt:lpstr>
      <vt:lpstr>Site cve.mitre.org</vt:lpstr>
      <vt:lpstr>Les outils d’attaque</vt:lpstr>
      <vt:lpstr>John The Ripper</vt:lpstr>
      <vt:lpstr>John The Ripper</vt:lpstr>
      <vt:lpstr>John The Ripper</vt:lpstr>
      <vt:lpstr>John The Ripper</vt:lpstr>
      <vt:lpstr>Votre mot de passe est-il « fort »?</vt:lpstr>
      <vt:lpstr>Les résultats</vt:lpstr>
      <vt:lpstr>Les résultats</vt:lpstr>
      <vt:lpstr>Présentation PowerPoint</vt:lpstr>
      <vt:lpstr>Agenda pour les semaines à venir</vt:lpstr>
      <vt:lpstr>Communication - Site réseau Certa - Webinaires - FAQ</vt:lpstr>
      <vt:lpstr>Communication - Liste de diffusion - Webinaires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Formations Cybersécurité CERTA-Cisco Focus Machines Virtuelles et Attaques couches 2</dc:title>
  <dc:creator>Patrick SAS</dc:creator>
  <cp:lastModifiedBy>Patrick SAS</cp:lastModifiedBy>
  <cp:revision>78</cp:revision>
  <dcterms:created xsi:type="dcterms:W3CDTF">2020-05-03T13:26:06Z</dcterms:created>
  <dcterms:modified xsi:type="dcterms:W3CDTF">2020-05-16T09:42:32Z</dcterms:modified>
</cp:coreProperties>
</file>