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985FC-DF15-4FB1-ADF4-E66FE553FD0C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8F94D-495E-467B-BE6A-084566C7E60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273" y="2115746"/>
            <a:ext cx="2705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26763"/>
            <a:ext cx="2705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Connecteur droit 11"/>
          <p:cNvCxnSpPr/>
          <p:nvPr/>
        </p:nvCxnSpPr>
        <p:spPr>
          <a:xfrm rot="16200000" flipH="1">
            <a:off x="1964513" y="2964653"/>
            <a:ext cx="85725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16200000" flipH="1">
            <a:off x="857224" y="1571612"/>
            <a:ext cx="1000132" cy="5715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rot="16200000" flipH="1">
            <a:off x="5036347" y="1893083"/>
            <a:ext cx="85725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rot="16200000" flipH="1">
            <a:off x="5822165" y="3036091"/>
            <a:ext cx="85725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http://www.clipart-fr.com/data/icones/series_01/icones_00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71480"/>
            <a:ext cx="1081078" cy="1081078"/>
          </a:xfrm>
          <a:prstGeom prst="rect">
            <a:avLst/>
          </a:prstGeom>
          <a:noFill/>
        </p:spPr>
      </p:pic>
      <p:pic>
        <p:nvPicPr>
          <p:cNvPr id="8" name="Picture 5" descr="http://www.clipart-fr.com/data/icones/series_01/icones_00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071810"/>
            <a:ext cx="1081078" cy="1081078"/>
          </a:xfrm>
          <a:prstGeom prst="rect">
            <a:avLst/>
          </a:prstGeom>
          <a:noFill/>
        </p:spPr>
      </p:pic>
      <p:pic>
        <p:nvPicPr>
          <p:cNvPr id="9" name="Picture 5" descr="http://www.clipart-fr.com/data/icones/series_01/icones_00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852936"/>
            <a:ext cx="1081078" cy="1081078"/>
          </a:xfrm>
          <a:prstGeom prst="rect">
            <a:avLst/>
          </a:prstGeom>
          <a:noFill/>
        </p:spPr>
      </p:pic>
      <p:pic>
        <p:nvPicPr>
          <p:cNvPr id="10" name="Picture 5" descr="http://www.clipart-fr.com/data/icones/series_01/icones_00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642918"/>
            <a:ext cx="1081078" cy="1081078"/>
          </a:xfrm>
          <a:prstGeom prst="rect">
            <a:avLst/>
          </a:prstGeom>
          <a:noFill/>
        </p:spPr>
      </p:pic>
      <p:sp>
        <p:nvSpPr>
          <p:cNvPr id="22" name="Forme libre 21"/>
          <p:cNvSpPr/>
          <p:nvPr/>
        </p:nvSpPr>
        <p:spPr>
          <a:xfrm>
            <a:off x="3756752" y="2500307"/>
            <a:ext cx="3887082" cy="1792789"/>
          </a:xfrm>
          <a:custGeom>
            <a:avLst/>
            <a:gdLst>
              <a:gd name="connsiteX0" fmla="*/ 0 w 3944038"/>
              <a:gd name="connsiteY0" fmla="*/ 33051 h 1894901"/>
              <a:gd name="connsiteX1" fmla="*/ 44067 w 3944038"/>
              <a:gd name="connsiteY1" fmla="*/ 1894901 h 1894901"/>
              <a:gd name="connsiteX2" fmla="*/ 3944038 w 3944038"/>
              <a:gd name="connsiteY2" fmla="*/ 1872868 h 1894901"/>
              <a:gd name="connsiteX3" fmla="*/ 3933021 w 3944038"/>
              <a:gd name="connsiteY3" fmla="*/ 0 h 1894901"/>
              <a:gd name="connsiteX4" fmla="*/ 3944038 w 3944038"/>
              <a:gd name="connsiteY4" fmla="*/ 33051 h 189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44038" h="1894901">
                <a:moveTo>
                  <a:pt x="0" y="33051"/>
                </a:moveTo>
                <a:lnTo>
                  <a:pt x="44067" y="1894901"/>
                </a:lnTo>
                <a:lnTo>
                  <a:pt x="3944038" y="1872868"/>
                </a:lnTo>
                <a:cubicBezTo>
                  <a:pt x="3940366" y="1248579"/>
                  <a:pt x="3936693" y="624289"/>
                  <a:pt x="3933021" y="0"/>
                </a:cubicBezTo>
                <a:lnTo>
                  <a:pt x="3944038" y="33051"/>
                </a:ln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3730808" y="3889623"/>
            <a:ext cx="1930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1200" i="1" dirty="0" smtClean="0"/>
              <a:t>Liaison tagguée 802.1q</a:t>
            </a:r>
          </a:p>
          <a:p>
            <a:pPr algn="ctr"/>
            <a:r>
              <a:rPr lang="fr-FR" sz="1200" i="1" dirty="0" smtClean="0"/>
              <a:t>Transport des VLANs 1 et 10</a:t>
            </a:r>
            <a:endParaRPr lang="fr-FR" sz="1200" i="1" dirty="0"/>
          </a:p>
        </p:txBody>
      </p:sp>
      <p:sp>
        <p:nvSpPr>
          <p:cNvPr id="24" name="Demi-tour 23"/>
          <p:cNvSpPr/>
          <p:nvPr/>
        </p:nvSpPr>
        <p:spPr>
          <a:xfrm flipH="1">
            <a:off x="1428728" y="1357298"/>
            <a:ext cx="2500330" cy="785818"/>
          </a:xfrm>
          <a:prstGeom prst="uturnArrow">
            <a:avLst>
              <a:gd name="adj1" fmla="val 15361"/>
              <a:gd name="adj2" fmla="val 25000"/>
              <a:gd name="adj3" fmla="val 46029"/>
              <a:gd name="adj4" fmla="val 43750"/>
              <a:gd name="adj5" fmla="val 100000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615672" y="1519944"/>
            <a:ext cx="22853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Mirroring du port 24 sur le port 1</a:t>
            </a:r>
            <a:endParaRPr lang="fr-FR" sz="1200" dirty="0"/>
          </a:p>
        </p:txBody>
      </p:sp>
      <p:sp>
        <p:nvSpPr>
          <p:cNvPr id="26" name="ZoneTexte 25"/>
          <p:cNvSpPr txBox="1"/>
          <p:nvPr/>
        </p:nvSpPr>
        <p:spPr>
          <a:xfrm>
            <a:off x="1259632" y="620688"/>
            <a:ext cx="23545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Poste d’administration et d’analyse</a:t>
            </a:r>
            <a:endParaRPr lang="fr-FR" sz="1200" dirty="0"/>
          </a:p>
        </p:txBody>
      </p:sp>
      <p:pic>
        <p:nvPicPr>
          <p:cNvPr id="28" name="Picture 5" descr="http://www.clipart-fr.com/data/icones/series_01/icones_0029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00372"/>
            <a:ext cx="1081078" cy="1081078"/>
          </a:xfrm>
          <a:prstGeom prst="rect">
            <a:avLst/>
          </a:prstGeom>
          <a:noFill/>
        </p:spPr>
      </p:pic>
      <p:cxnSp>
        <p:nvCxnSpPr>
          <p:cNvPr id="29" name="Connecteur droit 28"/>
          <p:cNvCxnSpPr/>
          <p:nvPr/>
        </p:nvCxnSpPr>
        <p:spPr>
          <a:xfrm rot="5400000">
            <a:off x="1142976" y="2643182"/>
            <a:ext cx="500066" cy="5000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928794" y="4071942"/>
            <a:ext cx="1571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Poste A10 en VLAN 10</a:t>
            </a:r>
            <a:endParaRPr lang="fr-FR" sz="1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285720" y="4000504"/>
            <a:ext cx="1414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Poste A1 en VLAN 1</a:t>
            </a:r>
            <a:endParaRPr lang="fr-FR" sz="1200" dirty="0"/>
          </a:p>
        </p:txBody>
      </p:sp>
      <p:sp>
        <p:nvSpPr>
          <p:cNvPr id="33" name="ZoneTexte 32"/>
          <p:cNvSpPr txBox="1"/>
          <p:nvPr/>
        </p:nvSpPr>
        <p:spPr>
          <a:xfrm>
            <a:off x="5652120" y="3755132"/>
            <a:ext cx="1564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Poste B10 en VLAN 10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940152" y="942628"/>
            <a:ext cx="1407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/>
              <a:t>Poste B1 en VLAN 1</a:t>
            </a:r>
            <a:endParaRPr lang="fr-FR" sz="1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21842" y="2161582"/>
            <a:ext cx="12795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Switch de bordure</a:t>
            </a:r>
            <a:br>
              <a:rPr lang="fr-FR" sz="1050" dirty="0" smtClean="0"/>
            </a:br>
            <a:r>
              <a:rPr lang="fr-FR" sz="1050" dirty="0" smtClean="0"/>
              <a:t> déterminant la QoS</a:t>
            </a:r>
            <a:endParaRPr lang="fr-FR" sz="1050" dirty="0"/>
          </a:p>
        </p:txBody>
      </p:sp>
      <p:sp>
        <p:nvSpPr>
          <p:cNvPr id="36" name="ZoneTexte 35"/>
          <p:cNvSpPr txBox="1"/>
          <p:nvPr/>
        </p:nvSpPr>
        <p:spPr>
          <a:xfrm>
            <a:off x="5857884" y="1785926"/>
            <a:ext cx="24160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Switch aval appliquant et relayant la QoS</a:t>
            </a:r>
            <a:endParaRPr lang="fr-FR" sz="1050" dirty="0"/>
          </a:p>
        </p:txBody>
      </p:sp>
      <p:sp>
        <p:nvSpPr>
          <p:cNvPr id="37" name="Rectangle 36"/>
          <p:cNvSpPr/>
          <p:nvPr/>
        </p:nvSpPr>
        <p:spPr>
          <a:xfrm>
            <a:off x="3071802" y="2555391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43438" y="1928802"/>
            <a:ext cx="62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71942"/>
            <a:ext cx="2705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rganigramme : Extraire 5"/>
          <p:cNvSpPr/>
          <p:nvPr/>
        </p:nvSpPr>
        <p:spPr>
          <a:xfrm flipV="1">
            <a:off x="2428860" y="3143248"/>
            <a:ext cx="2857520" cy="1000132"/>
          </a:xfrm>
          <a:prstGeom prst="flowChartExtract">
            <a:avLst/>
          </a:prstGeom>
          <a:solidFill>
            <a:schemeClr val="accent6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428860" y="714356"/>
            <a:ext cx="2857520" cy="24288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500298" y="1142984"/>
            <a:ext cx="642942" cy="18573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179848" y="1142984"/>
            <a:ext cx="642942" cy="18573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3881432" y="1142984"/>
            <a:ext cx="642942" cy="18573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572000" y="1142984"/>
            <a:ext cx="642942" cy="18573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2571736" y="2714620"/>
            <a:ext cx="500066" cy="142876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2571736" y="2528021"/>
            <a:ext cx="500066" cy="142876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/>
          <p:cNvSpPr/>
          <p:nvPr/>
        </p:nvSpPr>
        <p:spPr>
          <a:xfrm>
            <a:off x="2571736" y="2324379"/>
            <a:ext cx="500066" cy="142876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2571736" y="2120737"/>
            <a:ext cx="500066" cy="142876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2571736" y="1917095"/>
            <a:ext cx="500066" cy="142876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3253065" y="2715310"/>
            <a:ext cx="500066" cy="1428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3253065" y="2528711"/>
            <a:ext cx="500066" cy="1428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3253065" y="2325069"/>
            <a:ext cx="500066" cy="14287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/>
          <p:cNvSpPr/>
          <p:nvPr/>
        </p:nvSpPr>
        <p:spPr>
          <a:xfrm>
            <a:off x="3951092" y="2709284"/>
            <a:ext cx="500066" cy="142876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/>
          <p:cNvSpPr/>
          <p:nvPr/>
        </p:nvSpPr>
        <p:spPr>
          <a:xfrm>
            <a:off x="3951092" y="2522685"/>
            <a:ext cx="500066" cy="142876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/>
          <p:cNvSpPr/>
          <p:nvPr/>
        </p:nvSpPr>
        <p:spPr>
          <a:xfrm>
            <a:off x="3951092" y="2319043"/>
            <a:ext cx="500066" cy="142876"/>
          </a:xfrm>
          <a:prstGeom prst="rect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4640770" y="2714275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4640770" y="2527676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/>
          <p:cNvSpPr/>
          <p:nvPr/>
        </p:nvSpPr>
        <p:spPr>
          <a:xfrm>
            <a:off x="4640770" y="2324034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/>
          <p:cNvSpPr/>
          <p:nvPr/>
        </p:nvSpPr>
        <p:spPr>
          <a:xfrm>
            <a:off x="4640770" y="2137780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/>
          <p:cNvSpPr/>
          <p:nvPr/>
        </p:nvSpPr>
        <p:spPr>
          <a:xfrm>
            <a:off x="4640770" y="1951181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/>
          <p:cNvSpPr/>
          <p:nvPr/>
        </p:nvSpPr>
        <p:spPr>
          <a:xfrm>
            <a:off x="4640770" y="1747539"/>
            <a:ext cx="500066" cy="142876"/>
          </a:xfrm>
          <a:prstGeom prst="rect">
            <a:avLst/>
          </a:prstGeom>
          <a:solidFill>
            <a:srgbClr val="00CC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2555705" y="71435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smtClean="0"/>
              <a:t>1 ou 2</a:t>
            </a:r>
          </a:p>
          <a:p>
            <a:pPr algn="ctr"/>
            <a:r>
              <a:rPr lang="fr-FR" sz="1000" dirty="0" smtClean="0"/>
              <a:t>basse</a:t>
            </a:r>
            <a:endParaRPr lang="fr-FR" sz="1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3282400" y="714356"/>
            <a:ext cx="556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smtClean="0"/>
              <a:t>0 ou 3</a:t>
            </a:r>
          </a:p>
          <a:p>
            <a:pPr algn="ctr"/>
            <a:r>
              <a:rPr lang="fr-FR" sz="1000" dirty="0" smtClean="0"/>
              <a:t>normal</a:t>
            </a:r>
            <a:endParaRPr lang="fr-FR" sz="1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3955015" y="714356"/>
            <a:ext cx="617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smtClean="0"/>
              <a:t>4 ou 5</a:t>
            </a:r>
          </a:p>
          <a:p>
            <a:pPr algn="ctr"/>
            <a:r>
              <a:rPr lang="fr-FR" sz="1000" dirty="0" smtClean="0"/>
              <a:t>medium</a:t>
            </a:r>
            <a:endParaRPr lang="fr-FR" sz="10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656467" y="714356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smtClean="0"/>
              <a:t>6 ou 7</a:t>
            </a:r>
          </a:p>
          <a:p>
            <a:pPr algn="ctr"/>
            <a:r>
              <a:rPr lang="fr-FR" sz="1000" dirty="0" smtClean="0"/>
              <a:t>haute</a:t>
            </a:r>
            <a:endParaRPr lang="fr-FR" sz="1000" dirty="0"/>
          </a:p>
        </p:txBody>
      </p:sp>
      <p:pic>
        <p:nvPicPr>
          <p:cNvPr id="41" name="Picture 2" descr="http://us.cdn4.123rf.com/168nwm/nexusplexus/nexusplexus1207/nexusplexus120700750/14522342-une-jeune-serveuse-dans-un-chemisier-blanc-avec-un-plateau-a-la-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772816"/>
            <a:ext cx="2124172" cy="1428760"/>
          </a:xfrm>
          <a:prstGeom prst="rect">
            <a:avLst/>
          </a:prstGeom>
          <a:noFill/>
        </p:spPr>
      </p:pic>
      <p:pic>
        <p:nvPicPr>
          <p:cNvPr id="39" name="Picture 2" descr="http://upload.wikimedia.org/wikipedia/commons/thumb/8/85/Smiley.svg/220px-Smiley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9525" y="4726010"/>
            <a:ext cx="326946" cy="326944"/>
          </a:xfrm>
          <a:prstGeom prst="rect">
            <a:avLst/>
          </a:prstGeom>
          <a:noFill/>
        </p:spPr>
      </p:pic>
      <p:sp>
        <p:nvSpPr>
          <p:cNvPr id="43" name="Rectangle 42"/>
          <p:cNvSpPr/>
          <p:nvPr/>
        </p:nvSpPr>
        <p:spPr>
          <a:xfrm>
            <a:off x="6282724" y="3727192"/>
            <a:ext cx="2465740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</a:t>
            </a:r>
            <a:r>
              <a:rPr lang="fr-FR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r>
              <a:rPr lang="fr-FR" sz="11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4" name="Picture 2" descr="http://upload.wikimedia.org/wikipedia/commons/thumb/8/85/Smiley.svg/220px-Smiley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9400" y="2070876"/>
            <a:ext cx="148278" cy="148277"/>
          </a:xfrm>
          <a:prstGeom prst="rect">
            <a:avLst/>
          </a:prstGeom>
          <a:noFill/>
        </p:spPr>
      </p:pic>
      <p:sp>
        <p:nvSpPr>
          <p:cNvPr id="42" name="Rectangle 41"/>
          <p:cNvSpPr/>
          <p:nvPr/>
        </p:nvSpPr>
        <p:spPr>
          <a:xfrm rot="180000">
            <a:off x="6312414" y="1913946"/>
            <a:ext cx="8542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QOS</a:t>
            </a:r>
            <a:endParaRPr lang="fr-FR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http://us.cdn4.123rf.com/168nwm/scukrov/scukrov1005/scukrov100500087/7059054-butler-gants-smoking-et-formelle-tenant-un-plateau-d-39-argent-la-main-de-l-39-epaule-et-le-bras-se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933056"/>
            <a:ext cx="1285875" cy="1600200"/>
          </a:xfrm>
          <a:prstGeom prst="rect">
            <a:avLst/>
          </a:prstGeom>
          <a:noFill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992" y="3759324"/>
            <a:ext cx="888640" cy="507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59632" y="1124744"/>
            <a:ext cx="1080120" cy="216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339752" y="1124744"/>
            <a:ext cx="1080120" cy="216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3419872" y="1124744"/>
            <a:ext cx="1080120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499992" y="1124744"/>
            <a:ext cx="1080120" cy="216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580112" y="1124744"/>
            <a:ext cx="1080120" cy="216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317665" y="1098079"/>
            <a:ext cx="108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@MAC destin.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307868" y="1100361"/>
            <a:ext cx="11110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@ MAC source</a:t>
            </a:r>
            <a:endParaRPr lang="fr-FR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3468021" y="1102643"/>
            <a:ext cx="9088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Champ TAG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508207" y="1090836"/>
            <a:ext cx="1116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Type protocole</a:t>
            </a:r>
            <a:endParaRPr lang="fr-FR" sz="1200" dirty="0"/>
          </a:p>
        </p:txBody>
      </p:sp>
      <p:sp>
        <p:nvSpPr>
          <p:cNvPr id="16" name="ZoneTexte 15"/>
          <p:cNvSpPr txBox="1"/>
          <p:nvPr/>
        </p:nvSpPr>
        <p:spPr>
          <a:xfrm>
            <a:off x="5780117" y="1098079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Données</a:t>
            </a:r>
            <a:endParaRPr lang="fr-FR" sz="1200" dirty="0"/>
          </a:p>
        </p:txBody>
      </p:sp>
      <p:sp>
        <p:nvSpPr>
          <p:cNvPr id="17" name="Rectangle 16"/>
          <p:cNvSpPr/>
          <p:nvPr/>
        </p:nvSpPr>
        <p:spPr>
          <a:xfrm>
            <a:off x="6659091" y="1122834"/>
            <a:ext cx="1080120" cy="2160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6859096" y="1096169"/>
            <a:ext cx="722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Contrôle</a:t>
            </a:r>
            <a:endParaRPr lang="fr-FR" sz="1200" dirty="0"/>
          </a:p>
        </p:txBody>
      </p:sp>
      <p:sp>
        <p:nvSpPr>
          <p:cNvPr id="19" name="Rectangle 18"/>
          <p:cNvSpPr/>
          <p:nvPr/>
        </p:nvSpPr>
        <p:spPr>
          <a:xfrm>
            <a:off x="2988196" y="2204864"/>
            <a:ext cx="1080120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TPID - 16 bits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64124" y="2199531"/>
            <a:ext cx="1080120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TCI- 16 bits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" name="Flèche vers le haut 20"/>
          <p:cNvSpPr/>
          <p:nvPr/>
        </p:nvSpPr>
        <p:spPr>
          <a:xfrm flipV="1">
            <a:off x="3707904" y="1412776"/>
            <a:ext cx="648072" cy="72008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Flèche vers le haut 21"/>
          <p:cNvSpPr/>
          <p:nvPr/>
        </p:nvSpPr>
        <p:spPr>
          <a:xfrm flipV="1">
            <a:off x="4284340" y="2492896"/>
            <a:ext cx="648072" cy="72008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3347864" y="3284984"/>
            <a:ext cx="936104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Priorité – 3 bits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74443" y="3284984"/>
            <a:ext cx="729605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CFI – 1 bit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999856" y="3284984"/>
            <a:ext cx="1444352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VID– 12 bits</a:t>
            </a:r>
            <a:endParaRPr lang="fr-FR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necteur droit avec flèche 28"/>
          <p:cNvCxnSpPr/>
          <p:nvPr/>
        </p:nvCxnSpPr>
        <p:spPr>
          <a:xfrm>
            <a:off x="1259632" y="908720"/>
            <a:ext cx="56886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259632" y="1047750"/>
            <a:ext cx="5688632" cy="32159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691680" y="764704"/>
            <a:ext cx="225965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smtClean="0"/>
              <a:t>Entête du paquet IP sur 20 octets</a:t>
            </a:r>
            <a:endParaRPr lang="fr-FR" sz="1200" dirty="0"/>
          </a:p>
        </p:txBody>
      </p:sp>
      <p:sp>
        <p:nvSpPr>
          <p:cNvPr id="19" name="Rectangle 18"/>
          <p:cNvSpPr/>
          <p:nvPr/>
        </p:nvSpPr>
        <p:spPr>
          <a:xfrm>
            <a:off x="1763688" y="1090835"/>
            <a:ext cx="1296144" cy="240407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Champ service – 8 bits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043608" y="2348880"/>
            <a:ext cx="1080120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 smtClean="0">
                <a:solidFill>
                  <a:schemeClr val="tx1"/>
                </a:solidFill>
              </a:rPr>
              <a:t>Priorité – 3 bits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21" name="Flèche vers le haut 20"/>
          <p:cNvSpPr/>
          <p:nvPr/>
        </p:nvSpPr>
        <p:spPr>
          <a:xfrm flipV="1">
            <a:off x="1691680" y="1484784"/>
            <a:ext cx="648072" cy="72008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Flèche vers le haut 21"/>
          <p:cNvSpPr/>
          <p:nvPr/>
        </p:nvSpPr>
        <p:spPr>
          <a:xfrm flipV="1">
            <a:off x="2627784" y="1484784"/>
            <a:ext cx="648072" cy="720080"/>
          </a:xfrm>
          <a:prstGeom prst="upArrow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2699792" y="2344688"/>
            <a:ext cx="936104" cy="216024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dirty="0" smtClean="0">
                <a:solidFill>
                  <a:schemeClr val="tx1"/>
                </a:solidFill>
              </a:rPr>
              <a:t>DSCP – 6 bits</a:t>
            </a:r>
            <a:endParaRPr lang="fr-FR" sz="9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92335" y="1556792"/>
            <a:ext cx="4331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ToS</a:t>
            </a:r>
            <a:endParaRPr lang="fr-FR" sz="1600" dirty="0"/>
          </a:p>
        </p:txBody>
      </p:sp>
      <p:sp>
        <p:nvSpPr>
          <p:cNvPr id="27" name="Rectangle 26"/>
          <p:cNvSpPr/>
          <p:nvPr/>
        </p:nvSpPr>
        <p:spPr>
          <a:xfrm>
            <a:off x="2714650" y="1518692"/>
            <a:ext cx="457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/>
              <a:t>CoS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267744" y="147945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ou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547" y="4327004"/>
            <a:ext cx="27241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166492"/>
            <a:ext cx="27241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89423"/>
            <a:ext cx="27241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12"/>
          <p:cNvCxnSpPr/>
          <p:nvPr/>
        </p:nvCxnSpPr>
        <p:spPr>
          <a:xfrm>
            <a:off x="1475656" y="1484784"/>
            <a:ext cx="167386" cy="8726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5964535" y="3143637"/>
            <a:ext cx="1943161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/>
              <a:t>Commutateur</a:t>
            </a:r>
            <a:r>
              <a:rPr lang="fr-FR" sz="1000" dirty="0" smtClean="0"/>
              <a:t> d’aval</a:t>
            </a:r>
            <a:br>
              <a:rPr lang="fr-FR" sz="1000" dirty="0" smtClean="0"/>
            </a:br>
            <a:r>
              <a:rPr lang="fr-FR" sz="1000" dirty="0" smtClean="0"/>
              <a:t>appliquant la priorité portée</a:t>
            </a:r>
            <a:br>
              <a:rPr lang="fr-FR" sz="1000" dirty="0" smtClean="0"/>
            </a:br>
            <a:r>
              <a:rPr lang="fr-FR" sz="1000" dirty="0" smtClean="0"/>
              <a:t>par le flux entrant sans la changer</a:t>
            </a:r>
            <a:endParaRPr lang="fr-FR" sz="1000" dirty="0"/>
          </a:p>
        </p:txBody>
      </p:sp>
      <p:sp>
        <p:nvSpPr>
          <p:cNvPr id="26" name="ZoneTexte 25"/>
          <p:cNvSpPr txBox="1"/>
          <p:nvPr/>
        </p:nvSpPr>
        <p:spPr>
          <a:xfrm>
            <a:off x="1979712" y="764704"/>
            <a:ext cx="1392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Équipement source</a:t>
            </a:r>
            <a:br>
              <a:rPr lang="fr-FR" sz="1200" dirty="0" smtClean="0"/>
            </a:br>
            <a:r>
              <a:rPr lang="fr-FR" sz="1200" dirty="0" smtClean="0"/>
              <a:t>du flux</a:t>
            </a:r>
            <a:endParaRPr lang="fr-FR" sz="1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020319" y="2075706"/>
            <a:ext cx="211788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smtClean="0"/>
              <a:t>Commutateur de « bordure »</a:t>
            </a:r>
            <a:br>
              <a:rPr lang="fr-FR" sz="1050" dirty="0" smtClean="0"/>
            </a:br>
            <a:r>
              <a:rPr lang="fr-FR" sz="1050" dirty="0" smtClean="0"/>
              <a:t> déterminant la priorité en fonction</a:t>
            </a:r>
            <a:br>
              <a:rPr lang="fr-FR" sz="1050" dirty="0" smtClean="0"/>
            </a:br>
            <a:r>
              <a:rPr lang="fr-FR" sz="1050" dirty="0" smtClean="0"/>
              <a:t>de la nature du trafic</a:t>
            </a:r>
            <a:endParaRPr lang="fr-FR" sz="1050" dirty="0"/>
          </a:p>
        </p:txBody>
      </p:sp>
      <p:pic>
        <p:nvPicPr>
          <p:cNvPr id="1026" name="Picture 2" descr="http://us.cdn2.123rf.com/168nwm/kentoh/kentoh0804/kentoh080400079/2856196-serveur--clipart-graphique-ordinateur-isole-sur-blan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5517232"/>
            <a:ext cx="1600200" cy="1152526"/>
          </a:xfrm>
          <a:prstGeom prst="rect">
            <a:avLst/>
          </a:prstGeom>
          <a:noFill/>
        </p:spPr>
      </p:pic>
      <p:cxnSp>
        <p:nvCxnSpPr>
          <p:cNvPr id="30" name="Connecteur droit 29"/>
          <p:cNvCxnSpPr/>
          <p:nvPr/>
        </p:nvCxnSpPr>
        <p:spPr>
          <a:xfrm flipH="1">
            <a:off x="3563888" y="2540521"/>
            <a:ext cx="177924" cy="8884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5" descr="http://us.cdn1.123rf.com/168nwm/gdolgikh/gdolgikh0905/gdolgikh090500295/4813967-two-channel-ip-phone-isolated-on-white-backgroun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620688"/>
            <a:ext cx="952128" cy="850114"/>
          </a:xfrm>
          <a:prstGeom prst="rect">
            <a:avLst/>
          </a:prstGeom>
          <a:noFill/>
        </p:spPr>
      </p:pic>
      <p:sp>
        <p:nvSpPr>
          <p:cNvPr id="39" name="Rectangle 38"/>
          <p:cNvSpPr/>
          <p:nvPr/>
        </p:nvSpPr>
        <p:spPr>
          <a:xfrm>
            <a:off x="1249338" y="1850157"/>
            <a:ext cx="720080" cy="72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486374" y="1634341"/>
            <a:ext cx="22156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Flux non priorisé    (trame ou paquet)</a:t>
            </a:r>
            <a:endParaRPr lang="fr-FR" sz="1050" dirty="0"/>
          </a:p>
        </p:txBody>
      </p:sp>
      <p:pic>
        <p:nvPicPr>
          <p:cNvPr id="4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852936"/>
            <a:ext cx="7905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ZoneTexte 44"/>
          <p:cNvSpPr txBox="1"/>
          <p:nvPr/>
        </p:nvSpPr>
        <p:spPr>
          <a:xfrm>
            <a:off x="4181356" y="2809503"/>
            <a:ext cx="8515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Flux priorisé</a:t>
            </a:r>
            <a:endParaRPr lang="fr-FR" sz="1050" dirty="0"/>
          </a:p>
        </p:txBody>
      </p:sp>
      <p:cxnSp>
        <p:nvCxnSpPr>
          <p:cNvPr id="47" name="Connecteur droit 46"/>
          <p:cNvCxnSpPr/>
          <p:nvPr/>
        </p:nvCxnSpPr>
        <p:spPr>
          <a:xfrm flipH="1">
            <a:off x="5508104" y="3593207"/>
            <a:ext cx="189478" cy="9879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47650" y="3924672"/>
            <a:ext cx="7905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ZoneTexte 48"/>
          <p:cNvSpPr txBox="1"/>
          <p:nvPr/>
        </p:nvSpPr>
        <p:spPr>
          <a:xfrm>
            <a:off x="6137126" y="3881239"/>
            <a:ext cx="8515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Flux priorisé</a:t>
            </a:r>
            <a:endParaRPr lang="fr-FR" sz="1050" dirty="0"/>
          </a:p>
        </p:txBody>
      </p:sp>
      <p:cxnSp>
        <p:nvCxnSpPr>
          <p:cNvPr id="52" name="Connecteur droit 51"/>
          <p:cNvCxnSpPr/>
          <p:nvPr/>
        </p:nvCxnSpPr>
        <p:spPr>
          <a:xfrm rot="16200000" flipH="1">
            <a:off x="7227810" y="5171012"/>
            <a:ext cx="857256" cy="714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6372200" y="5157192"/>
            <a:ext cx="8515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/>
              <a:t>Flux priorisé</a:t>
            </a:r>
            <a:endParaRPr lang="fr-FR" sz="105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4396" y="5157192"/>
            <a:ext cx="7905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ZoneTexte 59"/>
          <p:cNvSpPr txBox="1"/>
          <p:nvPr/>
        </p:nvSpPr>
        <p:spPr>
          <a:xfrm>
            <a:off x="3325703" y="4321671"/>
            <a:ext cx="1938351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050" dirty="0" smtClean="0"/>
              <a:t>Commutateur</a:t>
            </a:r>
            <a:r>
              <a:rPr lang="fr-FR" sz="1000" dirty="0" smtClean="0"/>
              <a:t> d’aval</a:t>
            </a:r>
            <a:br>
              <a:rPr lang="fr-FR" sz="1000" dirty="0" smtClean="0"/>
            </a:br>
            <a:r>
              <a:rPr lang="fr-FR" sz="1000" dirty="0" smtClean="0"/>
              <a:t>appliquant une nouvelle politique</a:t>
            </a:r>
            <a:br>
              <a:rPr lang="fr-FR" sz="1000" dirty="0" smtClean="0"/>
            </a:br>
            <a:r>
              <a:rPr lang="fr-FR" sz="1000" dirty="0" smtClean="0"/>
              <a:t>de prioritisation au flux sortant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5613538" y="5973663"/>
            <a:ext cx="1717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 dirty="0" smtClean="0"/>
              <a:t>Équipement destinataire</a:t>
            </a:r>
            <a:br>
              <a:rPr lang="fr-FR" sz="1200" dirty="0" smtClean="0"/>
            </a:br>
            <a:r>
              <a:rPr lang="fr-FR" sz="1200" dirty="0" smtClean="0"/>
              <a:t>du flux</a:t>
            </a:r>
            <a:endParaRPr lang="fr-F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40000"/>
            <a:lumOff val="60000"/>
          </a:schemeClr>
        </a:solidFill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151</Words>
  <Application>Microsoft Office PowerPoint</Application>
  <PresentationFormat>Affichage à l'écran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</dc:creator>
  <cp:lastModifiedBy>Denis Gallot</cp:lastModifiedBy>
  <cp:revision>64</cp:revision>
  <dcterms:created xsi:type="dcterms:W3CDTF">2013-01-25T13:18:54Z</dcterms:created>
  <dcterms:modified xsi:type="dcterms:W3CDTF">2013-04-09T06:36:59Z</dcterms:modified>
</cp:coreProperties>
</file>