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59" r:id="rId2"/>
    <p:sldMasterId id="2147483661" r:id="rId3"/>
    <p:sldMasterId id="2147483681" r:id="rId4"/>
    <p:sldMasterId id="2147483687" r:id="rId5"/>
    <p:sldMasterId id="2147483691" r:id="rId6"/>
    <p:sldMasterId id="2147483694" r:id="rId7"/>
  </p:sldMasterIdLst>
  <p:notesMasterIdLst>
    <p:notesMasterId r:id="rId24"/>
  </p:notesMasterIdLst>
  <p:handoutMasterIdLst>
    <p:handoutMasterId r:id="rId25"/>
  </p:handoutMasterIdLst>
  <p:sldIdLst>
    <p:sldId id="271" r:id="rId8"/>
    <p:sldId id="298" r:id="rId9"/>
    <p:sldId id="308" r:id="rId10"/>
    <p:sldId id="280" r:id="rId11"/>
    <p:sldId id="290" r:id="rId12"/>
    <p:sldId id="299" r:id="rId13"/>
    <p:sldId id="306" r:id="rId14"/>
    <p:sldId id="302" r:id="rId15"/>
    <p:sldId id="303" r:id="rId16"/>
    <p:sldId id="304" r:id="rId17"/>
    <p:sldId id="310" r:id="rId18"/>
    <p:sldId id="311" r:id="rId19"/>
    <p:sldId id="313" r:id="rId20"/>
    <p:sldId id="309" r:id="rId21"/>
    <p:sldId id="305" r:id="rId22"/>
    <p:sldId id="307" r:id="rId23"/>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e Gaubert-Macon" initials="CG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3086"/>
    <a:srgbClr val="821164"/>
    <a:srgbClr val="1A86D0"/>
    <a:srgbClr val="1FA1E5"/>
    <a:srgbClr val="9B008A"/>
    <a:srgbClr val="7800FF"/>
    <a:srgbClr val="8800D1"/>
    <a:srgbClr val="7B00AC"/>
    <a:srgbClr val="6E008E"/>
    <a:srgbClr val="070A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34" autoAdjust="0"/>
    <p:restoredTop sz="80776" autoAdjust="0"/>
  </p:normalViewPr>
  <p:slideViewPr>
    <p:cSldViewPr snapToGrid="0" snapToObjects="1">
      <p:cViewPr varScale="1">
        <p:scale>
          <a:sx n="92" d="100"/>
          <a:sy n="92" d="100"/>
        </p:scale>
        <p:origin x="178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8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0B316-AB13-4E33-ABFA-C3FDB9A8615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F4442C3A-75A5-411A-B65F-23807B498A8F}">
      <dgm:prSet phldrT="[Texte]" custT="1"/>
      <dgm:spPr/>
      <dgm:t>
        <a:bodyPr anchor="t" anchorCtr="0"/>
        <a:lstStyle/>
        <a:p>
          <a:r>
            <a:rPr lang="fr-FR" sz="1600" b="1">
              <a:solidFill>
                <a:srgbClr val="FFFF00"/>
              </a:solidFill>
            </a:rPr>
            <a:t>14 mars </a:t>
          </a:r>
          <a:r>
            <a:rPr lang="fr-FR" sz="1600" b="1" dirty="0">
              <a:solidFill>
                <a:srgbClr val="FFFF00"/>
              </a:solidFill>
            </a:rPr>
            <a:t>2018</a:t>
          </a:r>
        </a:p>
        <a:p>
          <a:r>
            <a:rPr lang="fr-FR" sz="1600" dirty="0"/>
            <a:t>Début des travaux de mise en blocs du BTS SIO</a:t>
          </a:r>
        </a:p>
      </dgm:t>
    </dgm:pt>
    <dgm:pt modelId="{35BA39BF-B3C6-4719-8A00-86A5420F611F}" type="parTrans" cxnId="{B84B88EF-1D8B-458C-9289-3D818DAF27A9}">
      <dgm:prSet/>
      <dgm:spPr/>
      <dgm:t>
        <a:bodyPr/>
        <a:lstStyle/>
        <a:p>
          <a:endParaRPr lang="fr-FR" sz="2000"/>
        </a:p>
      </dgm:t>
    </dgm:pt>
    <dgm:pt modelId="{E639EC9B-C915-4888-9A03-E4A9B95C4BA9}" type="sibTrans" cxnId="{B84B88EF-1D8B-458C-9289-3D818DAF27A9}">
      <dgm:prSet/>
      <dgm:spPr/>
      <dgm:t>
        <a:bodyPr/>
        <a:lstStyle/>
        <a:p>
          <a:endParaRPr lang="fr-FR" sz="2000"/>
        </a:p>
      </dgm:t>
    </dgm:pt>
    <dgm:pt modelId="{DBADCAF5-7EE2-40B6-9049-D78C27EE5899}">
      <dgm:prSet phldrT="[Texte]" custT="1"/>
      <dgm:spPr/>
      <dgm:t>
        <a:bodyPr anchor="t" anchorCtr="0"/>
        <a:lstStyle/>
        <a:p>
          <a:r>
            <a:rPr lang="fr-FR" sz="1600" b="1" dirty="0">
              <a:solidFill>
                <a:srgbClr val="FFFF00"/>
              </a:solidFill>
            </a:rPr>
            <a:t>3 octobre 2018</a:t>
          </a:r>
        </a:p>
        <a:p>
          <a:r>
            <a:rPr lang="fr-FR" sz="1600" dirty="0"/>
            <a:t>Présentation en CPC du référentiel des activités professionnelles. Vote positif.</a:t>
          </a:r>
        </a:p>
      </dgm:t>
    </dgm:pt>
    <dgm:pt modelId="{DF0D7B4C-0E7F-4C55-B293-F7DE95E4C30C}" type="parTrans" cxnId="{AED6614A-662D-4CBD-93A3-84108713BC53}">
      <dgm:prSet/>
      <dgm:spPr/>
      <dgm:t>
        <a:bodyPr/>
        <a:lstStyle/>
        <a:p>
          <a:endParaRPr lang="fr-FR" sz="2000"/>
        </a:p>
      </dgm:t>
    </dgm:pt>
    <dgm:pt modelId="{F88DD540-A9E2-4379-BE2D-03F6DD94D6BC}" type="sibTrans" cxnId="{AED6614A-662D-4CBD-93A3-84108713BC53}">
      <dgm:prSet/>
      <dgm:spPr/>
      <dgm:t>
        <a:bodyPr/>
        <a:lstStyle/>
        <a:p>
          <a:endParaRPr lang="fr-FR" sz="2000"/>
        </a:p>
      </dgm:t>
    </dgm:pt>
    <dgm:pt modelId="{92542791-C549-41BB-94B8-86FEC724E993}">
      <dgm:prSet custT="1"/>
      <dgm:spPr/>
      <dgm:t>
        <a:bodyPr anchor="t" anchorCtr="0"/>
        <a:lstStyle/>
        <a:p>
          <a:pPr algn="ctr"/>
          <a:r>
            <a:rPr lang="fr-FR" sz="1600" b="1" dirty="0">
              <a:solidFill>
                <a:srgbClr val="FFFF00"/>
              </a:solidFill>
            </a:rPr>
            <a:t>11 février 2019</a:t>
          </a:r>
        </a:p>
        <a:p>
          <a:pPr algn="ctr"/>
          <a:r>
            <a:rPr lang="fr-FR" sz="1600" dirty="0"/>
            <a:t>Présentation en CPC de l’ensemble des référentiels.   Vote positif.     </a:t>
          </a:r>
        </a:p>
      </dgm:t>
    </dgm:pt>
    <dgm:pt modelId="{66FB646F-2FF4-49C2-A800-30CFF0CD186F}" type="parTrans" cxnId="{CAB6D471-C8C3-45D1-A03F-6897C18DF195}">
      <dgm:prSet/>
      <dgm:spPr/>
      <dgm:t>
        <a:bodyPr/>
        <a:lstStyle/>
        <a:p>
          <a:endParaRPr lang="fr-FR" sz="2000"/>
        </a:p>
      </dgm:t>
    </dgm:pt>
    <dgm:pt modelId="{DF16A3DB-8F55-455D-A70A-98BA2CCC8B28}" type="sibTrans" cxnId="{CAB6D471-C8C3-45D1-A03F-6897C18DF195}">
      <dgm:prSet/>
      <dgm:spPr/>
      <dgm:t>
        <a:bodyPr/>
        <a:lstStyle/>
        <a:p>
          <a:endParaRPr lang="fr-FR" sz="2000"/>
        </a:p>
      </dgm:t>
    </dgm:pt>
    <dgm:pt modelId="{7C5F882A-FBBA-467E-90E7-D4AC694D6E96}">
      <dgm:prSet phldrT="[Texte]"/>
      <dgm:spPr/>
      <dgm:t>
        <a:bodyPr anchor="t" anchorCtr="0"/>
        <a:lstStyle/>
        <a:p>
          <a:r>
            <a:rPr lang="fr-FR" b="1" dirty="0">
              <a:solidFill>
                <a:srgbClr val="FFFF00"/>
              </a:solidFill>
            </a:rPr>
            <a:t>Mars/avril 2019</a:t>
          </a:r>
        </a:p>
        <a:p>
          <a:r>
            <a:rPr lang="fr-FR" dirty="0"/>
            <a:t>Présentation devant les autres instances  consultatives : CSL, CSE, CNESER.</a:t>
          </a:r>
        </a:p>
      </dgm:t>
    </dgm:pt>
    <dgm:pt modelId="{7394EA3B-799B-41E6-906F-A603ECCAB9EE}" type="parTrans" cxnId="{22638EC6-4003-442E-B3C3-A6DD86ADC6A8}">
      <dgm:prSet/>
      <dgm:spPr/>
      <dgm:t>
        <a:bodyPr/>
        <a:lstStyle/>
        <a:p>
          <a:endParaRPr lang="fr-FR"/>
        </a:p>
      </dgm:t>
    </dgm:pt>
    <dgm:pt modelId="{A827FA22-BD63-4E72-AEE8-D3D23A9FF13D}" type="sibTrans" cxnId="{22638EC6-4003-442E-B3C3-A6DD86ADC6A8}">
      <dgm:prSet/>
      <dgm:spPr/>
      <dgm:t>
        <a:bodyPr/>
        <a:lstStyle/>
        <a:p>
          <a:endParaRPr lang="fr-FR"/>
        </a:p>
      </dgm:t>
    </dgm:pt>
    <dgm:pt modelId="{B77971E3-E9AE-4FD4-AB78-34DB5986FC2F}" type="pres">
      <dgm:prSet presAssocID="{D3C0B316-AB13-4E33-ABFA-C3FDB9A86154}" presName="CompostProcess" presStyleCnt="0">
        <dgm:presLayoutVars>
          <dgm:dir/>
          <dgm:resizeHandles val="exact"/>
        </dgm:presLayoutVars>
      </dgm:prSet>
      <dgm:spPr/>
    </dgm:pt>
    <dgm:pt modelId="{956A9DD2-B596-4196-8942-1283FD4AE685}" type="pres">
      <dgm:prSet presAssocID="{D3C0B316-AB13-4E33-ABFA-C3FDB9A86154}" presName="arrow" presStyleLbl="bgShp" presStyleIdx="0" presStyleCnt="1" custScaleX="110372" custLinFactNeighborY="-2915"/>
      <dgm:spPr/>
    </dgm:pt>
    <dgm:pt modelId="{4FE676F3-7AB0-4B17-844F-E293FB876FE3}" type="pres">
      <dgm:prSet presAssocID="{D3C0B316-AB13-4E33-ABFA-C3FDB9A86154}" presName="linearProcess" presStyleCnt="0"/>
      <dgm:spPr/>
    </dgm:pt>
    <dgm:pt modelId="{8A03BDC4-C367-488F-9B75-DC873B2C5908}" type="pres">
      <dgm:prSet presAssocID="{F4442C3A-75A5-411A-B65F-23807B498A8F}" presName="textNode" presStyleLbl="node1" presStyleIdx="0" presStyleCnt="4" custScaleX="41831" custLinFactX="-7140" custLinFactNeighborX="-100000" custLinFactNeighborY="1758">
        <dgm:presLayoutVars>
          <dgm:bulletEnabled val="1"/>
        </dgm:presLayoutVars>
      </dgm:prSet>
      <dgm:spPr/>
    </dgm:pt>
    <dgm:pt modelId="{E28188E3-9FEC-468F-8A6C-CC2481EFE257}" type="pres">
      <dgm:prSet presAssocID="{E639EC9B-C915-4888-9A03-E4A9B95C4BA9}" presName="sibTrans" presStyleCnt="0"/>
      <dgm:spPr/>
    </dgm:pt>
    <dgm:pt modelId="{9397A0AF-FAC6-4367-954B-ABEF24C08F8E}" type="pres">
      <dgm:prSet presAssocID="{DBADCAF5-7EE2-40B6-9049-D78C27EE5899}" presName="textNode" presStyleLbl="node1" presStyleIdx="1" presStyleCnt="4" custScaleX="54358" custLinFactX="-8093" custLinFactNeighborX="-100000" custLinFactNeighborY="-405">
        <dgm:presLayoutVars>
          <dgm:bulletEnabled val="1"/>
        </dgm:presLayoutVars>
      </dgm:prSet>
      <dgm:spPr/>
    </dgm:pt>
    <dgm:pt modelId="{596B394D-7AE4-41E7-BE2B-317C2C43022A}" type="pres">
      <dgm:prSet presAssocID="{F88DD540-A9E2-4379-BE2D-03F6DD94D6BC}" presName="sibTrans" presStyleCnt="0"/>
      <dgm:spPr/>
    </dgm:pt>
    <dgm:pt modelId="{64F4A01C-0681-4247-8FAE-FBDE99C6215C}" type="pres">
      <dgm:prSet presAssocID="{92542791-C549-41BB-94B8-86FEC724E993}" presName="textNode" presStyleLbl="node1" presStyleIdx="2" presStyleCnt="4" custScaleX="45835" custLinFactX="-7889" custLinFactNeighborX="-100000" custLinFactNeighborY="-405">
        <dgm:presLayoutVars>
          <dgm:bulletEnabled val="1"/>
        </dgm:presLayoutVars>
      </dgm:prSet>
      <dgm:spPr/>
    </dgm:pt>
    <dgm:pt modelId="{1346B534-E584-4A25-A6E9-A913AA032646}" type="pres">
      <dgm:prSet presAssocID="{DF16A3DB-8F55-455D-A70A-98BA2CCC8B28}" presName="sibTrans" presStyleCnt="0"/>
      <dgm:spPr/>
    </dgm:pt>
    <dgm:pt modelId="{30D7BBEB-96EA-4125-9585-012E78846E58}" type="pres">
      <dgm:prSet presAssocID="{7C5F882A-FBBA-467E-90E7-D4AC694D6E96}" presName="textNode" presStyleLbl="node1" presStyleIdx="3" presStyleCnt="4" custScaleX="54358" custLinFactX="-8093" custLinFactNeighborX="-100000" custLinFactNeighborY="-405">
        <dgm:presLayoutVars>
          <dgm:bulletEnabled val="1"/>
        </dgm:presLayoutVars>
      </dgm:prSet>
      <dgm:spPr/>
    </dgm:pt>
  </dgm:ptLst>
  <dgm:cxnLst>
    <dgm:cxn modelId="{882DA032-7073-4BCA-90ED-CC63AC1BF3E2}" type="presOf" srcId="{DBADCAF5-7EE2-40B6-9049-D78C27EE5899}" destId="{9397A0AF-FAC6-4367-954B-ABEF24C08F8E}" srcOrd="0" destOrd="0" presId="urn:microsoft.com/office/officeart/2005/8/layout/hProcess9"/>
    <dgm:cxn modelId="{AED6614A-662D-4CBD-93A3-84108713BC53}" srcId="{D3C0B316-AB13-4E33-ABFA-C3FDB9A86154}" destId="{DBADCAF5-7EE2-40B6-9049-D78C27EE5899}" srcOrd="1" destOrd="0" parTransId="{DF0D7B4C-0E7F-4C55-B293-F7DE95E4C30C}" sibTransId="{F88DD540-A9E2-4379-BE2D-03F6DD94D6BC}"/>
    <dgm:cxn modelId="{4FDDCF4B-AC07-4FD1-A1ED-5B493B0480E8}" type="presOf" srcId="{F4442C3A-75A5-411A-B65F-23807B498A8F}" destId="{8A03BDC4-C367-488F-9B75-DC873B2C5908}" srcOrd="0" destOrd="0" presId="urn:microsoft.com/office/officeart/2005/8/layout/hProcess9"/>
    <dgm:cxn modelId="{CAB6D471-C8C3-45D1-A03F-6897C18DF195}" srcId="{D3C0B316-AB13-4E33-ABFA-C3FDB9A86154}" destId="{92542791-C549-41BB-94B8-86FEC724E993}" srcOrd="2" destOrd="0" parTransId="{66FB646F-2FF4-49C2-A800-30CFF0CD186F}" sibTransId="{DF16A3DB-8F55-455D-A70A-98BA2CCC8B28}"/>
    <dgm:cxn modelId="{0F3FCD82-E3BB-44ED-A3F0-6728DC7D35D2}" type="presOf" srcId="{92542791-C549-41BB-94B8-86FEC724E993}" destId="{64F4A01C-0681-4247-8FAE-FBDE99C6215C}" srcOrd="0" destOrd="0" presId="urn:microsoft.com/office/officeart/2005/8/layout/hProcess9"/>
    <dgm:cxn modelId="{736B2989-30A3-4BBF-AE03-99D938EA8152}" type="presOf" srcId="{D3C0B316-AB13-4E33-ABFA-C3FDB9A86154}" destId="{B77971E3-E9AE-4FD4-AB78-34DB5986FC2F}" srcOrd="0" destOrd="0" presId="urn:microsoft.com/office/officeart/2005/8/layout/hProcess9"/>
    <dgm:cxn modelId="{7B45E4BB-34C1-4046-9E9A-2FDAD28BAF13}" type="presOf" srcId="{7C5F882A-FBBA-467E-90E7-D4AC694D6E96}" destId="{30D7BBEB-96EA-4125-9585-012E78846E58}" srcOrd="0" destOrd="0" presId="urn:microsoft.com/office/officeart/2005/8/layout/hProcess9"/>
    <dgm:cxn modelId="{22638EC6-4003-442E-B3C3-A6DD86ADC6A8}" srcId="{D3C0B316-AB13-4E33-ABFA-C3FDB9A86154}" destId="{7C5F882A-FBBA-467E-90E7-D4AC694D6E96}" srcOrd="3" destOrd="0" parTransId="{7394EA3B-799B-41E6-906F-A603ECCAB9EE}" sibTransId="{A827FA22-BD63-4E72-AEE8-D3D23A9FF13D}"/>
    <dgm:cxn modelId="{B84B88EF-1D8B-458C-9289-3D818DAF27A9}" srcId="{D3C0B316-AB13-4E33-ABFA-C3FDB9A86154}" destId="{F4442C3A-75A5-411A-B65F-23807B498A8F}" srcOrd="0" destOrd="0" parTransId="{35BA39BF-B3C6-4719-8A00-86A5420F611F}" sibTransId="{E639EC9B-C915-4888-9A03-E4A9B95C4BA9}"/>
    <dgm:cxn modelId="{0A1A27DB-181E-4A29-847E-BC3F29FE8519}" type="presParOf" srcId="{B77971E3-E9AE-4FD4-AB78-34DB5986FC2F}" destId="{956A9DD2-B596-4196-8942-1283FD4AE685}" srcOrd="0" destOrd="0" presId="urn:microsoft.com/office/officeart/2005/8/layout/hProcess9"/>
    <dgm:cxn modelId="{7470B6BE-941A-4D6E-8F34-6E3355746D04}" type="presParOf" srcId="{B77971E3-E9AE-4FD4-AB78-34DB5986FC2F}" destId="{4FE676F3-7AB0-4B17-844F-E293FB876FE3}" srcOrd="1" destOrd="0" presId="urn:microsoft.com/office/officeart/2005/8/layout/hProcess9"/>
    <dgm:cxn modelId="{32E4A8E9-1EF5-4CA2-8A81-25960DDAEBEF}" type="presParOf" srcId="{4FE676F3-7AB0-4B17-844F-E293FB876FE3}" destId="{8A03BDC4-C367-488F-9B75-DC873B2C5908}" srcOrd="0" destOrd="0" presId="urn:microsoft.com/office/officeart/2005/8/layout/hProcess9"/>
    <dgm:cxn modelId="{C4F77306-46A7-4DEF-8F60-36CFD0AD6BEA}" type="presParOf" srcId="{4FE676F3-7AB0-4B17-844F-E293FB876FE3}" destId="{E28188E3-9FEC-468F-8A6C-CC2481EFE257}" srcOrd="1" destOrd="0" presId="urn:microsoft.com/office/officeart/2005/8/layout/hProcess9"/>
    <dgm:cxn modelId="{F7D7BE56-E1DC-416B-A9FF-28EF2EBC62EB}" type="presParOf" srcId="{4FE676F3-7AB0-4B17-844F-E293FB876FE3}" destId="{9397A0AF-FAC6-4367-954B-ABEF24C08F8E}" srcOrd="2" destOrd="0" presId="urn:microsoft.com/office/officeart/2005/8/layout/hProcess9"/>
    <dgm:cxn modelId="{7EBDF488-14A5-4503-A913-B32BB688233C}" type="presParOf" srcId="{4FE676F3-7AB0-4B17-844F-E293FB876FE3}" destId="{596B394D-7AE4-41E7-BE2B-317C2C43022A}" srcOrd="3" destOrd="0" presId="urn:microsoft.com/office/officeart/2005/8/layout/hProcess9"/>
    <dgm:cxn modelId="{F3C22CF2-AC41-440A-8907-6BC77CB68608}" type="presParOf" srcId="{4FE676F3-7AB0-4B17-844F-E293FB876FE3}" destId="{64F4A01C-0681-4247-8FAE-FBDE99C6215C}" srcOrd="4" destOrd="0" presId="urn:microsoft.com/office/officeart/2005/8/layout/hProcess9"/>
    <dgm:cxn modelId="{27AB3021-997C-4F8E-ACE5-597D409D4DFD}" type="presParOf" srcId="{4FE676F3-7AB0-4B17-844F-E293FB876FE3}" destId="{1346B534-E584-4A25-A6E9-A913AA032646}" srcOrd="5" destOrd="0" presId="urn:microsoft.com/office/officeart/2005/8/layout/hProcess9"/>
    <dgm:cxn modelId="{FCF5238A-9250-4381-9CA8-96BF01895FD3}" type="presParOf" srcId="{4FE676F3-7AB0-4B17-844F-E293FB876FE3}" destId="{30D7BBEB-96EA-4125-9585-012E78846E5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A9DD2-B596-4196-8942-1283FD4AE685}">
      <dsp:nvSpPr>
        <dsp:cNvPr id="0" name=""/>
        <dsp:cNvSpPr/>
      </dsp:nvSpPr>
      <dsp:spPr>
        <a:xfrm>
          <a:off x="255702" y="0"/>
          <a:ext cx="7758676" cy="489267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3BDC4-C367-488F-9B75-DC873B2C5908}">
      <dsp:nvSpPr>
        <dsp:cNvPr id="0" name=""/>
        <dsp:cNvSpPr/>
      </dsp:nvSpPr>
      <dsp:spPr>
        <a:xfrm>
          <a:off x="0" y="1502207"/>
          <a:ext cx="1457862" cy="1957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FR" sz="1600" b="1" kern="1200">
              <a:solidFill>
                <a:srgbClr val="FFFF00"/>
              </a:solidFill>
            </a:rPr>
            <a:t>14 mars </a:t>
          </a:r>
          <a:r>
            <a:rPr lang="fr-FR" sz="1600" b="1" kern="1200" dirty="0">
              <a:solidFill>
                <a:srgbClr val="FFFF00"/>
              </a:solidFill>
            </a:rPr>
            <a:t>2018</a:t>
          </a:r>
        </a:p>
        <a:p>
          <a:pPr marL="0" lvl="0" indent="0" algn="ctr" defTabSz="711200">
            <a:lnSpc>
              <a:spcPct val="90000"/>
            </a:lnSpc>
            <a:spcBef>
              <a:spcPct val="0"/>
            </a:spcBef>
            <a:spcAft>
              <a:spcPct val="35000"/>
            </a:spcAft>
            <a:buNone/>
          </a:pPr>
          <a:r>
            <a:rPr lang="fr-FR" sz="1600" kern="1200" dirty="0"/>
            <a:t>Début des travaux de mise en blocs du BTS SIO</a:t>
          </a:r>
        </a:p>
      </dsp:txBody>
      <dsp:txXfrm>
        <a:off x="71167" y="1573374"/>
        <a:ext cx="1315528" cy="1814736"/>
      </dsp:txXfrm>
    </dsp:sp>
    <dsp:sp modelId="{9397A0AF-FAC6-4367-954B-ABEF24C08F8E}">
      <dsp:nvSpPr>
        <dsp:cNvPr id="0" name=""/>
        <dsp:cNvSpPr/>
      </dsp:nvSpPr>
      <dsp:spPr>
        <a:xfrm>
          <a:off x="1595606" y="1459876"/>
          <a:ext cx="1894443" cy="1957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FR" sz="1600" b="1" kern="1200" dirty="0">
              <a:solidFill>
                <a:srgbClr val="FFFF00"/>
              </a:solidFill>
            </a:rPr>
            <a:t>3 octobre 2018</a:t>
          </a:r>
        </a:p>
        <a:p>
          <a:pPr marL="0" lvl="0" indent="0" algn="ctr" defTabSz="711200">
            <a:lnSpc>
              <a:spcPct val="90000"/>
            </a:lnSpc>
            <a:spcBef>
              <a:spcPct val="0"/>
            </a:spcBef>
            <a:spcAft>
              <a:spcPct val="35000"/>
            </a:spcAft>
            <a:buNone/>
          </a:pPr>
          <a:r>
            <a:rPr lang="fr-FR" sz="1600" kern="1200" dirty="0"/>
            <a:t>Présentation en CPC du référentiel des activités professionnelles. Vote positif.</a:t>
          </a:r>
        </a:p>
      </dsp:txBody>
      <dsp:txXfrm>
        <a:off x="1688085" y="1552355"/>
        <a:ext cx="1709485" cy="1772112"/>
      </dsp:txXfrm>
    </dsp:sp>
    <dsp:sp modelId="{64F4A01C-0681-4247-8FAE-FBDE99C6215C}">
      <dsp:nvSpPr>
        <dsp:cNvPr id="0" name=""/>
        <dsp:cNvSpPr/>
      </dsp:nvSpPr>
      <dsp:spPr>
        <a:xfrm>
          <a:off x="3692604" y="1459876"/>
          <a:ext cx="1597406" cy="1957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ctr" defTabSz="711200">
            <a:lnSpc>
              <a:spcPct val="90000"/>
            </a:lnSpc>
            <a:spcBef>
              <a:spcPct val="0"/>
            </a:spcBef>
            <a:spcAft>
              <a:spcPct val="35000"/>
            </a:spcAft>
            <a:buNone/>
          </a:pPr>
          <a:r>
            <a:rPr lang="fr-FR" sz="1600" b="1" kern="1200" dirty="0">
              <a:solidFill>
                <a:srgbClr val="FFFF00"/>
              </a:solidFill>
            </a:rPr>
            <a:t>11 février 2019</a:t>
          </a:r>
        </a:p>
        <a:p>
          <a:pPr marL="0" lvl="0" indent="0" algn="ctr" defTabSz="711200">
            <a:lnSpc>
              <a:spcPct val="90000"/>
            </a:lnSpc>
            <a:spcBef>
              <a:spcPct val="0"/>
            </a:spcBef>
            <a:spcAft>
              <a:spcPct val="35000"/>
            </a:spcAft>
            <a:buNone/>
          </a:pPr>
          <a:r>
            <a:rPr lang="fr-FR" sz="1600" kern="1200" dirty="0"/>
            <a:t>Présentation en CPC de l’ensemble des référentiels.   Vote positif.     </a:t>
          </a:r>
        </a:p>
      </dsp:txBody>
      <dsp:txXfrm>
        <a:off x="3770583" y="1537855"/>
        <a:ext cx="1441448" cy="1801112"/>
      </dsp:txXfrm>
    </dsp:sp>
    <dsp:sp modelId="{30D7BBEB-96EA-4125-9585-012E78846E58}">
      <dsp:nvSpPr>
        <dsp:cNvPr id="0" name=""/>
        <dsp:cNvSpPr/>
      </dsp:nvSpPr>
      <dsp:spPr>
        <a:xfrm>
          <a:off x="5478346" y="1459876"/>
          <a:ext cx="1894443" cy="19570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ctr" defTabSz="755650">
            <a:lnSpc>
              <a:spcPct val="90000"/>
            </a:lnSpc>
            <a:spcBef>
              <a:spcPct val="0"/>
            </a:spcBef>
            <a:spcAft>
              <a:spcPct val="35000"/>
            </a:spcAft>
            <a:buNone/>
          </a:pPr>
          <a:r>
            <a:rPr lang="fr-FR" sz="1700" b="1" kern="1200" dirty="0">
              <a:solidFill>
                <a:srgbClr val="FFFF00"/>
              </a:solidFill>
            </a:rPr>
            <a:t>Mars/avril 2019</a:t>
          </a:r>
        </a:p>
        <a:p>
          <a:pPr marL="0" lvl="0" indent="0" algn="ctr" defTabSz="755650">
            <a:lnSpc>
              <a:spcPct val="90000"/>
            </a:lnSpc>
            <a:spcBef>
              <a:spcPct val="0"/>
            </a:spcBef>
            <a:spcAft>
              <a:spcPct val="35000"/>
            </a:spcAft>
            <a:buNone/>
          </a:pPr>
          <a:r>
            <a:rPr lang="fr-FR" sz="1700" kern="1200" dirty="0"/>
            <a:t>Présentation devant les autres instances  consultatives : CSL, CSE, CNESER.</a:t>
          </a:r>
        </a:p>
      </dsp:txBody>
      <dsp:txXfrm>
        <a:off x="5570825" y="1552355"/>
        <a:ext cx="1709485" cy="17721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7D9186E-EAA7-3A42-AFD2-CC349621202A}" type="datetimeFigureOut">
              <a:rPr lang="fr-FR" smtClean="0"/>
              <a:t>20/05/2019</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E2EF2D4-44B9-F34D-AC77-36ED78FDDA30}" type="datetimeFigureOut">
              <a:rPr lang="fr-FR" smtClean="0"/>
              <a:t>20/05/2019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a:t>
            </a:fld>
            <a:endParaRPr lang="fr-FR"/>
          </a:p>
        </p:txBody>
      </p:sp>
    </p:spTree>
    <p:extLst>
      <p:ext uri="{BB962C8B-B14F-4D97-AF65-F5344CB8AC3E}">
        <p14:creationId xmlns:p14="http://schemas.microsoft.com/office/powerpoint/2010/main" val="386792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répétitions</a:t>
            </a:r>
            <a:r>
              <a:rPr lang="fr-FR" baseline="0" dirty="0"/>
              <a:t> de savoirs et de critères de performance.</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16</a:t>
            </a:fld>
            <a:endParaRPr lang="fr-FR">
              <a:solidFill>
                <a:prstClr val="black"/>
              </a:solidFill>
            </a:endParaRPr>
          </a:p>
        </p:txBody>
      </p:sp>
    </p:spTree>
    <p:extLst>
      <p:ext uri="{BB962C8B-B14F-4D97-AF65-F5344CB8AC3E}">
        <p14:creationId xmlns:p14="http://schemas.microsoft.com/office/powerpoint/2010/main" val="199107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2</a:t>
            </a:fld>
            <a:endParaRPr lang="fr-FR"/>
          </a:p>
        </p:txBody>
      </p:sp>
    </p:spTree>
    <p:extLst>
      <p:ext uri="{BB962C8B-B14F-4D97-AF65-F5344CB8AC3E}">
        <p14:creationId xmlns:p14="http://schemas.microsoft.com/office/powerpoint/2010/main" val="426136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Le 9 novembre 2017, réunion à la </a:t>
            </a:r>
            <a:r>
              <a:rPr lang="fr-FR" sz="1200" kern="1200" dirty="0" err="1">
                <a:solidFill>
                  <a:schemeClr val="tx1"/>
                </a:solidFill>
                <a:effectLst/>
                <a:latin typeface="+mn-lt"/>
                <a:ea typeface="+mn-ea"/>
                <a:cs typeface="+mn-cs"/>
              </a:rPr>
              <a:t>Dgesco</a:t>
            </a:r>
            <a:r>
              <a:rPr lang="fr-FR" sz="1200" kern="1200" dirty="0">
                <a:solidFill>
                  <a:schemeClr val="tx1"/>
                </a:solidFill>
                <a:effectLst/>
                <a:latin typeface="+mn-lt"/>
                <a:ea typeface="+mn-ea"/>
                <a:cs typeface="+mn-cs"/>
              </a:rPr>
              <a:t> ( avec Martine </a:t>
            </a:r>
            <a:r>
              <a:rPr lang="fr-FR" sz="1200" kern="1200" dirty="0" err="1">
                <a:solidFill>
                  <a:schemeClr val="tx1"/>
                </a:solidFill>
                <a:effectLst/>
                <a:latin typeface="+mn-lt"/>
                <a:ea typeface="+mn-ea"/>
                <a:cs typeface="+mn-cs"/>
              </a:rPr>
              <a:t>Paty</a:t>
            </a:r>
            <a:r>
              <a:rPr lang="fr-FR" sz="1200" kern="1200" dirty="0">
                <a:solidFill>
                  <a:schemeClr val="tx1"/>
                </a:solidFill>
                <a:effectLst/>
                <a:latin typeface="+mn-lt"/>
                <a:ea typeface="+mn-ea"/>
                <a:cs typeface="+mn-cs"/>
              </a:rPr>
              <a:t> et MC Le </a:t>
            </a:r>
            <a:r>
              <a:rPr lang="fr-FR" sz="1200" kern="1200" dirty="0" err="1">
                <a:solidFill>
                  <a:schemeClr val="tx1"/>
                </a:solidFill>
                <a:effectLst/>
                <a:latin typeface="+mn-lt"/>
                <a:ea typeface="+mn-ea"/>
                <a:cs typeface="+mn-cs"/>
              </a:rPr>
              <a:t>Thenaff</a:t>
            </a:r>
            <a:r>
              <a:rPr lang="fr-FR" sz="1200" kern="1200" dirty="0">
                <a:solidFill>
                  <a:schemeClr val="tx1"/>
                </a:solidFill>
                <a:effectLst/>
                <a:latin typeface="+mn-lt"/>
                <a:ea typeface="+mn-ea"/>
                <a:cs typeface="+mn-cs"/>
              </a:rPr>
              <a:t>) : décision</a:t>
            </a:r>
            <a:r>
              <a:rPr lang="fr-FR" sz="1200" kern="1200" baseline="0" dirty="0">
                <a:solidFill>
                  <a:schemeClr val="tx1"/>
                </a:solidFill>
                <a:effectLst/>
                <a:latin typeface="+mn-lt"/>
                <a:ea typeface="+mn-ea"/>
                <a:cs typeface="+mn-cs"/>
              </a:rPr>
              <a:t> de mise en blocs </a:t>
            </a:r>
            <a:r>
              <a:rPr lang="fr-FR" sz="1200" kern="1200" dirty="0">
                <a:solidFill>
                  <a:schemeClr val="tx1"/>
                </a:solidFill>
                <a:effectLst/>
                <a:latin typeface="+mn-lt"/>
                <a:ea typeface="+mn-ea"/>
                <a:cs typeface="+mn-cs"/>
              </a:rPr>
              <a:t>du fait que ce BTS est demandé en formation continue.</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CSL le 27 mars 2019.</a:t>
            </a:r>
            <a:endParaRPr lang="fr-FR" sz="1200" kern="1200" dirty="0">
              <a:solidFill>
                <a:schemeClr val="tx1"/>
              </a:solidFill>
              <a:effectLst/>
              <a:latin typeface="+mn-lt"/>
              <a:ea typeface="+mn-ea"/>
              <a:cs typeface="+mn-cs"/>
            </a:endParaRPr>
          </a:p>
          <a:p>
            <a:endParaRPr lang="fr-FR" baseline="0"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3</a:t>
            </a:fld>
            <a:endParaRPr lang="fr-FR"/>
          </a:p>
        </p:txBody>
      </p:sp>
    </p:spTree>
    <p:extLst>
      <p:ext uri="{BB962C8B-B14F-4D97-AF65-F5344CB8AC3E}">
        <p14:creationId xmlns:p14="http://schemas.microsoft.com/office/powerpoint/2010/main" val="2169422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Chacun correspond à un domaine d’activité identitaire du métier visé. Cela permet de prendre en compte une variété de parcours d’accès au diplôme mais aussi d’offrir la possibilité en formation professionnelle de se former sur un bloc spécifique pour améliorer sa qualification. </a:t>
            </a:r>
          </a:p>
          <a:p>
            <a:pPr marL="0" marR="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r>
              <a:rPr lang="fr-FR" b="1" dirty="0"/>
              <a:t>Définition ITIL </a:t>
            </a:r>
          </a:p>
          <a:p>
            <a:r>
              <a:rPr lang="fr-FR" dirty="0"/>
              <a:t>ITIL : Information </a:t>
            </a:r>
            <a:r>
              <a:rPr lang="fr-FR" dirty="0" err="1"/>
              <a:t>Technology</a:t>
            </a:r>
            <a:r>
              <a:rPr lang="fr-FR" dirty="0"/>
              <a:t> Infrastructure Library.</a:t>
            </a:r>
            <a:br>
              <a:rPr lang="fr-FR" dirty="0"/>
            </a:br>
            <a:r>
              <a:rPr lang="fr-FR" dirty="0"/>
              <a:t>Le référentiel ITIL a été conçu par l'Office Public du Commerce Britannique (OGC Office of </a:t>
            </a:r>
            <a:r>
              <a:rPr lang="fr-FR" dirty="0" err="1"/>
              <a:t>Government</a:t>
            </a:r>
            <a:r>
              <a:rPr lang="fr-FR" dirty="0"/>
              <a:t> Commerce)vers la fin des années 80.ITIL est une collection de bonnes pratiques pour assurer un management efficace du Système d'Information. </a:t>
            </a: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4</a:t>
            </a:fld>
            <a:endParaRPr lang="fr-FR"/>
          </a:p>
        </p:txBody>
      </p:sp>
    </p:spTree>
    <p:extLst>
      <p:ext uri="{BB962C8B-B14F-4D97-AF65-F5344CB8AC3E}">
        <p14:creationId xmlns:p14="http://schemas.microsoft.com/office/powerpoint/2010/main" val="3985124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5</a:t>
            </a:fld>
            <a:endParaRPr lang="fr-FR"/>
          </a:p>
        </p:txBody>
      </p:sp>
    </p:spTree>
    <p:extLst>
      <p:ext uri="{BB962C8B-B14F-4D97-AF65-F5344CB8AC3E}">
        <p14:creationId xmlns:p14="http://schemas.microsoft.com/office/powerpoint/2010/main" val="88220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8</a:t>
            </a:fld>
            <a:endParaRPr lang="fr-FR"/>
          </a:p>
        </p:txBody>
      </p:sp>
    </p:spTree>
    <p:extLst>
      <p:ext uri="{BB962C8B-B14F-4D97-AF65-F5344CB8AC3E}">
        <p14:creationId xmlns:p14="http://schemas.microsoft.com/office/powerpoint/2010/main" val="3803077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9</a:t>
            </a:fld>
            <a:endParaRPr lang="fr-FR"/>
          </a:p>
        </p:txBody>
      </p:sp>
    </p:spTree>
    <p:extLst>
      <p:ext uri="{BB962C8B-B14F-4D97-AF65-F5344CB8AC3E}">
        <p14:creationId xmlns:p14="http://schemas.microsoft.com/office/powerpoint/2010/main" val="1164661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t>10</a:t>
            </a:fld>
            <a:endParaRPr lang="fr-FR"/>
          </a:p>
        </p:txBody>
      </p:sp>
    </p:spTree>
    <p:extLst>
      <p:ext uri="{BB962C8B-B14F-4D97-AF65-F5344CB8AC3E}">
        <p14:creationId xmlns:p14="http://schemas.microsoft.com/office/powerpoint/2010/main" val="119247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Des répétitions</a:t>
            </a:r>
            <a:r>
              <a:rPr lang="fr-FR" baseline="0" dirty="0"/>
              <a:t> de savoirs et de critères de performance.</a:t>
            </a:r>
            <a:endParaRPr lang="fr-FR" dirty="0"/>
          </a:p>
        </p:txBody>
      </p:sp>
      <p:sp>
        <p:nvSpPr>
          <p:cNvPr id="4" name="Espace réservé du numéro de diapositive 3"/>
          <p:cNvSpPr>
            <a:spLocks noGrp="1"/>
          </p:cNvSpPr>
          <p:nvPr>
            <p:ph type="sldNum" sz="quarter" idx="10"/>
          </p:nvPr>
        </p:nvSpPr>
        <p:spPr/>
        <p:txBody>
          <a:bodyPr/>
          <a:lstStyle/>
          <a:p>
            <a:fld id="{08D7BDEA-8EA0-FE4F-8E67-406CE035A260}" type="slidenum">
              <a:rPr lang="fr-FR" smtClean="0">
                <a:solidFill>
                  <a:prstClr val="black"/>
                </a:solidFill>
              </a:rPr>
              <a:pPr/>
              <a:t>15</a:t>
            </a:fld>
            <a:endParaRPr lang="fr-FR">
              <a:solidFill>
                <a:prstClr val="black"/>
              </a:solidFill>
            </a:endParaRPr>
          </a:p>
        </p:txBody>
      </p:sp>
    </p:spTree>
    <p:extLst>
      <p:ext uri="{BB962C8B-B14F-4D97-AF65-F5344CB8AC3E}">
        <p14:creationId xmlns:p14="http://schemas.microsoft.com/office/powerpoint/2010/main" val="3481245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339791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88047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20527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10624893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Tree>
    <p:extLst>
      <p:ext uri="{BB962C8B-B14F-4D97-AF65-F5344CB8AC3E}">
        <p14:creationId xmlns:p14="http://schemas.microsoft.com/office/powerpoint/2010/main" val="4146403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2445092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pPr/>
              <a:t>‹N°›</a:t>
            </a:fld>
            <a:endParaRPr lang="fr-FR"/>
          </a:p>
        </p:txBody>
      </p:sp>
    </p:spTree>
    <p:extLst>
      <p:ext uri="{BB962C8B-B14F-4D97-AF65-F5344CB8AC3E}">
        <p14:creationId xmlns:p14="http://schemas.microsoft.com/office/powerpoint/2010/main" val="3790347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3885595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877612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1403031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340292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ge de contenu avec texte et graphiqu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3" name="Espace réservé du contenu 2"/>
          <p:cNvSpPr>
            <a:spLocks noGrp="1"/>
          </p:cNvSpPr>
          <p:nvPr>
            <p:ph idx="1" hasCustomPrompt="1"/>
          </p:nvPr>
        </p:nvSpPr>
        <p:spPr>
          <a:xfrm>
            <a:off x="805400" y="1476296"/>
            <a:ext cx="7881400" cy="4525963"/>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681539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pPr/>
              <a:t>‹N°›</a:t>
            </a:fld>
            <a:endParaRPr lang="fr-FR"/>
          </a:p>
        </p:txBody>
      </p:sp>
    </p:spTree>
    <p:extLst>
      <p:ext uri="{BB962C8B-B14F-4D97-AF65-F5344CB8AC3E}">
        <p14:creationId xmlns:p14="http://schemas.microsoft.com/office/powerpoint/2010/main" val="237621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sommair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7" name="Espace réservé du texte 6"/>
          <p:cNvSpPr>
            <a:spLocks noGrp="1"/>
          </p:cNvSpPr>
          <p:nvPr>
            <p:ph type="body" sz="quarter" idx="13" hasCustomPrompt="1"/>
          </p:nvPr>
        </p:nvSpPr>
        <p:spPr>
          <a:xfrm>
            <a:off x="804863" y="1469378"/>
            <a:ext cx="7881937" cy="4397375"/>
          </a:xfrm>
        </p:spPr>
        <p:txBody>
          <a:bodyPr/>
          <a:lstStyle>
            <a:lvl1pPr>
              <a:buClr>
                <a:srgbClr val="683086"/>
              </a:buClr>
              <a:defRPr>
                <a:solidFill>
                  <a:srgbClr val="000000"/>
                </a:solidFill>
              </a:defRPr>
            </a:lvl1pPr>
          </a:lstStyle>
          <a:p>
            <a:pPr lvl="0"/>
            <a:r>
              <a:rPr lang="fr-FR" dirty="0"/>
              <a:t> Cliquez pour modifier les styles du texte du masque</a:t>
            </a:r>
          </a:p>
        </p:txBody>
      </p:sp>
    </p:spTree>
    <p:extLst>
      <p:ext uri="{BB962C8B-B14F-4D97-AF65-F5344CB8AC3E}">
        <p14:creationId xmlns:p14="http://schemas.microsoft.com/office/powerpoint/2010/main" val="191717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08773" y="69692"/>
            <a:ext cx="8004162" cy="828574"/>
          </a:xfrm>
        </p:spPr>
        <p:txBody>
          <a:bodyPr anchor="b">
            <a:normAutofit/>
          </a:bodyPr>
          <a:lstStyle>
            <a:lvl1pPr algn="l">
              <a:defRPr sz="3000" b="0"/>
            </a:lvl1pPr>
          </a:lstStyle>
          <a:p>
            <a:r>
              <a:rPr lang="fr-FR" dirty="0"/>
              <a:t>Cliquez et modifiez le titre</a:t>
            </a:r>
          </a:p>
        </p:txBody>
      </p:sp>
      <p:sp>
        <p:nvSpPr>
          <p:cNvPr id="3" name="Espace réservé pour une image  2"/>
          <p:cNvSpPr>
            <a:spLocks noGrp="1"/>
          </p:cNvSpPr>
          <p:nvPr>
            <p:ph type="pic" idx="1"/>
          </p:nvPr>
        </p:nvSpPr>
        <p:spPr>
          <a:xfrm>
            <a:off x="677333" y="1494531"/>
            <a:ext cx="7923066" cy="32330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77333" y="5367338"/>
            <a:ext cx="7923066"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6"/>
          <p:cNvSpPr>
            <a:spLocks noGrp="1"/>
          </p:cNvSpPr>
          <p:nvPr>
            <p:ph type="sldNum" sz="quarter" idx="12"/>
          </p:nvPr>
        </p:nvSpPr>
        <p:spPr/>
        <p:txBody>
          <a:bodyPr/>
          <a:lstStyle/>
          <a:p>
            <a:fld id="{A786685B-2977-D546-9E3D-3CA676A47F0C}" type="slidenum">
              <a:rPr lang="fr-FR" smtClean="0"/>
              <a:t>‹N°›</a:t>
            </a:fld>
            <a:endParaRPr lang="fr-FR"/>
          </a:p>
        </p:txBody>
      </p:sp>
    </p:spTree>
    <p:extLst>
      <p:ext uri="{BB962C8B-B14F-4D97-AF65-F5344CB8AC3E}">
        <p14:creationId xmlns:p14="http://schemas.microsoft.com/office/powerpoint/2010/main" val="243092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318939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1090609" y="976320"/>
            <a:ext cx="7894637" cy="2433895"/>
          </a:xfrm>
        </p:spPr>
        <p:txBody>
          <a:bodyPr/>
          <a:lstStyle/>
          <a:p>
            <a:r>
              <a:rPr lang="fr-FR" dirty="0"/>
              <a:t>CLIQUEZ ET MODIFIEZ LE TITRE</a:t>
            </a:r>
          </a:p>
        </p:txBody>
      </p:sp>
      <p:sp>
        <p:nvSpPr>
          <p:cNvPr id="3" name="Sous-titre 2"/>
          <p:cNvSpPr>
            <a:spLocks noGrp="1"/>
          </p:cNvSpPr>
          <p:nvPr>
            <p:ph type="subTitle" idx="1"/>
          </p:nvPr>
        </p:nvSpPr>
        <p:spPr>
          <a:xfrm>
            <a:off x="1090609" y="3472208"/>
            <a:ext cx="7596190" cy="1752600"/>
          </a:xfrm>
        </p:spPr>
        <p:txBody>
          <a:bodyPr/>
          <a:lstStyle>
            <a:lvl1pPr marL="0" indent="0" algn="l">
              <a:buNone/>
              <a:defRPr>
                <a:solidFill>
                  <a:srgbClr val="68308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Cliquez pour modifier le style des sous-titres du masque</a:t>
            </a:r>
          </a:p>
        </p:txBody>
      </p:sp>
      <p:sp>
        <p:nvSpPr>
          <p:cNvPr id="6" name="Espace réservé du numéro de diapositive 5"/>
          <p:cNvSpPr>
            <a:spLocks noGrp="1"/>
          </p:cNvSpPr>
          <p:nvPr>
            <p:ph type="sldNum" sz="quarter" idx="12"/>
          </p:nvPr>
        </p:nvSpPr>
        <p:spPr/>
        <p:txBody>
          <a:bodyPr/>
          <a:lstStyle/>
          <a:p>
            <a:fld id="{1FC8907D-B208-DC44-82F5-2940ECA1C9FA}" type="slidenum">
              <a:rPr lang="fr-FR" smtClean="0"/>
              <a:t>‹N°›</a:t>
            </a:fld>
            <a:endParaRPr lang="fr-FR"/>
          </a:p>
        </p:txBody>
      </p:sp>
    </p:spTree>
    <p:extLst>
      <p:ext uri="{BB962C8B-B14F-4D97-AF65-F5344CB8AC3E}">
        <p14:creationId xmlns:p14="http://schemas.microsoft.com/office/powerpoint/2010/main" val="263367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3283200"/>
            <a:ext cx="5897726" cy="2108160"/>
          </a:xfrm>
        </p:spPr>
        <p:txBody>
          <a:bodyPr anchor="t" anchorCtr="0">
            <a:normAutofit/>
          </a:bodyPr>
          <a:lstStyle>
            <a:lvl1pPr>
              <a:defRPr sz="1500" baseline="0"/>
            </a:lvl1pPr>
          </a:lstStyle>
          <a:p>
            <a:r>
              <a:rPr lang="fr-FR" dirty="0"/>
              <a:t>Contacts :</a:t>
            </a:r>
          </a:p>
        </p:txBody>
      </p:sp>
      <p:sp>
        <p:nvSpPr>
          <p:cNvPr id="5" name="Espace réservé du numéro de diapositive 4"/>
          <p:cNvSpPr>
            <a:spLocks noGrp="1"/>
          </p:cNvSpPr>
          <p:nvPr>
            <p:ph type="sldNum" sz="quarter" idx="12"/>
          </p:nvPr>
        </p:nvSpPr>
        <p:spPr/>
        <p:txBody>
          <a:bodyPr/>
          <a:lstStyle/>
          <a:p>
            <a:fld id="{1FC8907D-B208-DC44-82F5-2940ECA1C9FA}" type="slidenum">
              <a:rPr lang="fr-FR" smtClean="0"/>
              <a:pPr/>
              <a:t>‹N°›</a:t>
            </a:fld>
            <a:endParaRPr lang="fr-FR" dirty="0"/>
          </a:p>
        </p:txBody>
      </p:sp>
    </p:spTree>
    <p:extLst>
      <p:ext uri="{BB962C8B-B14F-4D97-AF65-F5344CB8AC3E}">
        <p14:creationId xmlns:p14="http://schemas.microsoft.com/office/powerpoint/2010/main" val="227072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sous-partie">
    <p:spTree>
      <p:nvGrpSpPr>
        <p:cNvPr id="1" name=""/>
        <p:cNvGrpSpPr/>
        <p:nvPr/>
      </p:nvGrpSpPr>
      <p:grpSpPr>
        <a:xfrm>
          <a:off x="0" y="0"/>
          <a:ext cx="0" cy="0"/>
          <a:chOff x="0" y="0"/>
          <a:chExt cx="0" cy="0"/>
        </a:xfrm>
      </p:grpSpPr>
      <p:sp>
        <p:nvSpPr>
          <p:cNvPr id="2" name="Titre 1"/>
          <p:cNvSpPr>
            <a:spLocks noGrp="1"/>
          </p:cNvSpPr>
          <p:nvPr>
            <p:ph type="title"/>
          </p:nvPr>
        </p:nvSpPr>
        <p:spPr>
          <a:xfrm>
            <a:off x="1095183" y="697997"/>
            <a:ext cx="7781697" cy="2006323"/>
          </a:xfrm>
          <a:prstGeom prst="rect">
            <a:avLst/>
          </a:prstGeom>
        </p:spPr>
        <p:txBody>
          <a:bodyPr/>
          <a:lstStyle/>
          <a:p>
            <a:r>
              <a:rPr lang="fr-FR"/>
              <a:t>Cliquez et modifiez le titre</a:t>
            </a:r>
          </a:p>
        </p:txBody>
      </p:sp>
      <p:sp>
        <p:nvSpPr>
          <p:cNvPr id="5" name="Espace réservé du numéro de diapositive 4"/>
          <p:cNvSpPr>
            <a:spLocks noGrp="1"/>
          </p:cNvSpPr>
          <p:nvPr>
            <p:ph type="sldNum" sz="quarter" idx="12"/>
          </p:nvPr>
        </p:nvSpPr>
        <p:spPr>
          <a:xfrm>
            <a:off x="8249851" y="6390910"/>
            <a:ext cx="351529" cy="365125"/>
          </a:xfrm>
          <a:prstGeom prst="rect">
            <a:avLst/>
          </a:prstGeom>
        </p:spPr>
        <p:txBody>
          <a:bodyPr/>
          <a:lstStyle/>
          <a:p>
            <a:fld id="{C6B7B3CB-E3BA-F74C-AB76-86EFC5843CD6}" type="slidenum">
              <a:rPr lang="fr-FR" smtClean="0"/>
              <a:pPr/>
              <a:t>‹N°›</a:t>
            </a:fld>
            <a:endParaRPr lang="fr-FR" dirty="0"/>
          </a:p>
        </p:txBody>
      </p:sp>
      <p:sp>
        <p:nvSpPr>
          <p:cNvPr id="8" name="Espace réservé du texte 7"/>
          <p:cNvSpPr>
            <a:spLocks noGrp="1"/>
          </p:cNvSpPr>
          <p:nvPr>
            <p:ph type="body" sz="quarter" idx="13"/>
          </p:nvPr>
        </p:nvSpPr>
        <p:spPr>
          <a:xfrm>
            <a:off x="1095375" y="4121150"/>
            <a:ext cx="7505700" cy="1814513"/>
          </a:xfrm>
          <a:prstGeom prst="rect">
            <a:avLst/>
          </a:prstGeom>
        </p:spPr>
        <p:txBody>
          <a:bodyPr>
            <a:normAutofit/>
          </a:bodyPr>
          <a:lstStyle>
            <a:lvl1pPr>
              <a:defRPr sz="1500"/>
            </a:lvl1pPr>
            <a:lvl2pPr marL="457200" indent="-457200">
              <a:buNone/>
              <a:defRPr sz="1500"/>
            </a:lvl2pPr>
            <a:lvl3pPr marL="457200" indent="-457200">
              <a:buNone/>
              <a:defRPr sz="1500"/>
            </a:lvl3pPr>
            <a:lvl4pPr marL="457200" indent="-457200">
              <a:buNone/>
              <a:defRPr sz="1500"/>
            </a:lvl4pPr>
            <a:lvl5pPr marL="457200" indent="-457200">
              <a:buNone/>
              <a:defRPr sz="1500"/>
            </a:lvl5pPr>
          </a:lstStyle>
          <a:p>
            <a:pPr lvl="0"/>
            <a:r>
              <a:rPr lang="fr-FR" dirty="0"/>
              <a:t>Cliquez pour modifier les styles du texte du masque</a:t>
            </a:r>
          </a:p>
        </p:txBody>
      </p:sp>
      <p:sp>
        <p:nvSpPr>
          <p:cNvPr id="10" name="Espace réservé du texte 9"/>
          <p:cNvSpPr>
            <a:spLocks noGrp="1"/>
          </p:cNvSpPr>
          <p:nvPr>
            <p:ph type="body" sz="quarter" idx="14"/>
          </p:nvPr>
        </p:nvSpPr>
        <p:spPr>
          <a:xfrm>
            <a:off x="1095375" y="2705101"/>
            <a:ext cx="7505700" cy="1156980"/>
          </a:xfrm>
          <a:prstGeom prst="rect">
            <a:avLst/>
          </a:prstGeom>
        </p:spPr>
        <p:txBody>
          <a:bodyPr>
            <a:noAutofit/>
          </a:bodyPr>
          <a:lstStyle>
            <a:lvl1pPr marL="0" indent="0">
              <a:buFont typeface="Arial"/>
              <a:buNone/>
              <a:defRPr sz="3000"/>
            </a:lvl1pPr>
            <a:lvl2pPr marL="0" indent="0">
              <a:buNone/>
              <a:defRPr sz="3000"/>
            </a:lvl2pPr>
            <a:lvl3pPr marL="0" indent="0">
              <a:buNone/>
              <a:defRPr sz="3000"/>
            </a:lvl3pPr>
            <a:lvl4pPr marL="0" indent="0">
              <a:buNone/>
              <a:defRPr sz="3000"/>
            </a:lvl4pPr>
            <a:lvl5pPr marL="0" indent="0">
              <a:buNone/>
              <a:defRPr sz="3000"/>
            </a:lvl5pPr>
          </a:lstStyle>
          <a:p>
            <a:pPr lvl="0"/>
            <a:r>
              <a:rPr lang="fr-FR" dirty="0"/>
              <a:t>Cliquez pour modifier les styles du texte du masque</a:t>
            </a:r>
          </a:p>
        </p:txBody>
      </p:sp>
    </p:spTree>
    <p:extLst>
      <p:ext uri="{BB962C8B-B14F-4D97-AF65-F5344CB8AC3E}">
        <p14:creationId xmlns:p14="http://schemas.microsoft.com/office/powerpoint/2010/main" val="4024325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de contenu text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‹N°›</a:t>
            </a:fld>
            <a:endParaRPr lang="fr-FR" dirty="0"/>
          </a:p>
        </p:txBody>
      </p:sp>
      <p:sp>
        <p:nvSpPr>
          <p:cNvPr id="6" name="Espace réservé du texte 6"/>
          <p:cNvSpPr>
            <a:spLocks noGrp="1"/>
          </p:cNvSpPr>
          <p:nvPr>
            <p:ph type="body" sz="quarter" idx="13" hasCustomPrompt="1"/>
          </p:nvPr>
        </p:nvSpPr>
        <p:spPr>
          <a:xfrm>
            <a:off x="804863" y="1471083"/>
            <a:ext cx="7881937" cy="4598988"/>
          </a:xfrm>
        </p:spPr>
        <p:txBody>
          <a:bodyPr/>
          <a:lstStyle>
            <a:lvl1pPr marL="177800" marR="0" indent="-177800" algn="l" defTabSz="457200" rtl="0" eaLnBrk="1" fontAlgn="auto" latinLnBrk="0" hangingPunct="1">
              <a:lnSpc>
                <a:spcPct val="100000"/>
              </a:lnSpc>
              <a:spcBef>
                <a:spcPct val="20000"/>
              </a:spcBef>
              <a:spcAft>
                <a:spcPts val="0"/>
              </a:spcAft>
              <a:buClrTx/>
              <a:buSzPct val="100000"/>
              <a:buFont typeface="Arial"/>
              <a:buChar char="■"/>
              <a:tabLst/>
              <a:defRPr>
                <a:solidFill>
                  <a:srgbClr val="683086"/>
                </a:solidFill>
              </a:defRPr>
            </a:lvl1pPr>
            <a:lvl2pPr marL="627063" marR="0" indent="-169863" algn="l" defTabSz="457200" rtl="0" eaLnBrk="1" fontAlgn="auto" latinLnBrk="0" hangingPunct="1">
              <a:lnSpc>
                <a:spcPct val="100000"/>
              </a:lnSpc>
              <a:spcBef>
                <a:spcPct val="20000"/>
              </a:spcBef>
              <a:spcAft>
                <a:spcPts val="0"/>
              </a:spcAft>
              <a:buClr>
                <a:srgbClr val="683086"/>
              </a:buClr>
              <a:buSzTx/>
              <a:buFont typeface="Arial Italic"/>
              <a:buChar char="■"/>
              <a:tabLst/>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a:lvl3pPr>
            <a:lvl4pPr marL="627063" marR="0" indent="177800" algn="l" defTabSz="457200" rtl="0" eaLnBrk="1" fontAlgn="auto" latinLnBrk="0" hangingPunct="1">
              <a:lnSpc>
                <a:spcPct val="100000"/>
              </a:lnSpc>
              <a:spcBef>
                <a:spcPct val="20000"/>
              </a:spcBef>
              <a:spcAft>
                <a:spcPts val="0"/>
              </a:spcAft>
              <a:buClr>
                <a:srgbClr val="683086"/>
              </a:buClr>
              <a:buSzTx/>
              <a:buFont typeface="Arial"/>
              <a:buChar char="–"/>
              <a:tabLst/>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a:lvl5p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5108769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jpeg"/><Relationship Id="rId4"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2.jpg"/><Relationship Id="rId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jpe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pic>
        <p:nvPicPr>
          <p:cNvPr id="9" name="Image 11" descr="2014_MENESRlogo_horizontal.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2357524" y="6146185"/>
            <a:ext cx="4078901"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b="1" dirty="0">
                <a:solidFill>
                  <a:srgbClr val="683086"/>
                </a:solidFill>
              </a:rPr>
              <a:t>IGEN</a:t>
            </a:r>
            <a:br>
              <a:rPr lang="fr-FR" dirty="0">
                <a:solidFill>
                  <a:srgbClr val="00919D"/>
                </a:solidFill>
              </a:rPr>
            </a:br>
            <a:r>
              <a:rPr lang="fr-FR" dirty="0">
                <a:solidFill>
                  <a:srgbClr val="00919D"/>
                </a:solidFill>
              </a:rPr>
              <a:t>BTS SERVICES INFORMATIQUES AUX ORGANISATIONS</a:t>
            </a:r>
            <a:endParaRPr lang="fr-FR" dirty="0">
              <a:solidFill>
                <a:schemeClr val="tx1">
                  <a:lumMod val="75000"/>
                  <a:lumOff val="25000"/>
                </a:schemeClr>
              </a:solidFill>
            </a:endParaRPr>
          </a:p>
          <a:p>
            <a:endParaRPr lang="fr-FR" dirty="0"/>
          </a:p>
        </p:txBody>
      </p:sp>
    </p:spTree>
    <p:extLst>
      <p:ext uri="{BB962C8B-B14F-4D97-AF65-F5344CB8AC3E}">
        <p14:creationId xmlns:p14="http://schemas.microsoft.com/office/powerpoint/2010/main" val="2331756272"/>
      </p:ext>
    </p:extLst>
  </p:cSld>
  <p:clrMap bg1="lt1" tx1="dk1" bg2="lt2" tx2="dk2" accent1="accent1" accent2="accent2" accent3="accent3" accent4="accent4" accent5="accent5" accent6="accent6" hlink="hlink" folHlink="folHlink"/>
  <p:sldLayoutIdLst>
    <p:sldLayoutId id="2147483676" r:id="rId1"/>
    <p:sldLayoutId id="2147483665" r:id="rId2"/>
    <p:sldLayoutId id="2147483680" r:id="rId3"/>
    <p:sldLayoutId id="2147483672" r:id="rId4"/>
    <p:sldLayoutId id="2147483699" r:id="rId5"/>
  </p:sldLayoutIdLst>
  <p:hf hdr="0" ft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pic>
        <p:nvPicPr>
          <p:cNvPr id="8" name="Image 11" descr="2014_MENESRlogo_horizontal.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pic>
        <p:nvPicPr>
          <p:cNvPr id="4" name="Image 3" descr="logoIGEN.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11524" y="6063238"/>
            <a:ext cx="1481328" cy="603504"/>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ft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 11" descr="2014_MENESRlogo_horizontal.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Connecteur droit 14"/>
          <p:cNvCxnSpPr/>
          <p:nvPr userDrawn="1"/>
        </p:nvCxnSpPr>
        <p:spPr>
          <a:xfrm>
            <a:off x="698885" y="3893512"/>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userDrawn="1"/>
        </p:nvCxnSpPr>
        <p:spPr>
          <a:xfrm flipV="1">
            <a:off x="6995213" y="2866175"/>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H="1" flipV="1">
            <a:off x="699180" y="0"/>
            <a:ext cx="1" cy="388504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schemeClr val="tx1">
                    <a:lumMod val="75000"/>
                    <a:lumOff val="25000"/>
                  </a:schemeClr>
                </a:solidFill>
              </a:rPr>
              <a:t>25/01/2018</a:t>
            </a:r>
          </a:p>
          <a:p>
            <a:endParaRPr lang="fr-FR" dirty="0"/>
          </a:p>
        </p:txBody>
      </p:sp>
      <p:sp>
        <p:nvSpPr>
          <p:cNvPr id="12" name="Espace réservé du pied de page 4"/>
          <p:cNvSpPr txBox="1">
            <a:spLocks/>
          </p:cNvSpPr>
          <p:nvPr userDrawn="1"/>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b="1" dirty="0">
                <a:solidFill>
                  <a:srgbClr val="683086"/>
                </a:solidFill>
              </a:rPr>
              <a:t>IGEN</a:t>
            </a:r>
            <a:br>
              <a:rPr lang="fr-FR" dirty="0">
                <a:solidFill>
                  <a:srgbClr val="00919D"/>
                </a:solidFill>
              </a:rPr>
            </a:br>
            <a:endParaRPr lang="fr-FR" dirty="0">
              <a:solidFill>
                <a:schemeClr val="tx1">
                  <a:lumMod val="75000"/>
                  <a:lumOff val="25000"/>
                </a:schemeClr>
              </a:solidFill>
            </a:endParaRPr>
          </a:p>
          <a:p>
            <a:endParaRPr lang="fr-FR" dirty="0"/>
          </a:p>
        </p:txBody>
      </p:sp>
      <p:sp>
        <p:nvSpPr>
          <p:cNvPr id="5" name="Espace réservé du titre 4">
            <a:extLst>
              <a:ext uri="{FF2B5EF4-FFF2-40B4-BE49-F238E27FC236}">
                <a16:creationId xmlns:a16="http://schemas.microsoft.com/office/drawing/2014/main" id="{2D1346B3-8180-4FA0-BEBA-DDF784848E1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a:t>Modifiez le style du titre</a:t>
            </a:r>
          </a:p>
        </p:txBody>
      </p:sp>
      <p:sp>
        <p:nvSpPr>
          <p:cNvPr id="7" name="Espace réservé du texte 6">
            <a:extLst>
              <a:ext uri="{FF2B5EF4-FFF2-40B4-BE49-F238E27FC236}">
                <a16:creationId xmlns:a16="http://schemas.microsoft.com/office/drawing/2014/main" id="{0D55FE88-878A-4400-91F7-C8C32256BB0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7">
            <a:extLst>
              <a:ext uri="{FF2B5EF4-FFF2-40B4-BE49-F238E27FC236}">
                <a16:creationId xmlns:a16="http://schemas.microsoft.com/office/drawing/2014/main" id="{10953D50-67DB-41E6-B9BB-EEEAB3C5BE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651CA-8AA1-42ED-9F55-8E034F7B615E}" type="datetimeFigureOut">
              <a:rPr lang="fr-FR" smtClean="0"/>
              <a:t>20/05/2019</a:t>
            </a:fld>
            <a:endParaRPr lang="fr-FR"/>
          </a:p>
        </p:txBody>
      </p:sp>
      <p:sp>
        <p:nvSpPr>
          <p:cNvPr id="10" name="Espace réservé du pied de page 9">
            <a:extLst>
              <a:ext uri="{FF2B5EF4-FFF2-40B4-BE49-F238E27FC236}">
                <a16:creationId xmlns:a16="http://schemas.microsoft.com/office/drawing/2014/main" id="{15907F2F-D502-4AD5-BA9A-4B1BAE8997A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1" name="Espace réservé du numéro de diapositive 10">
            <a:extLst>
              <a:ext uri="{FF2B5EF4-FFF2-40B4-BE49-F238E27FC236}">
                <a16:creationId xmlns:a16="http://schemas.microsoft.com/office/drawing/2014/main" id="{986C924F-A238-4F39-B42A-0CE9C8ECF7A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9D749-3194-42B3-9A29-115CA3B5CAC4}" type="slidenum">
              <a:rPr lang="fr-FR" smtClean="0"/>
              <a:t>‹N°›</a:t>
            </a:fld>
            <a:endParaRPr lang="fr-FR"/>
          </a:p>
        </p:txBody>
      </p:sp>
    </p:spTree>
    <p:extLst>
      <p:ext uri="{BB962C8B-B14F-4D97-AF65-F5344CB8AC3E}">
        <p14:creationId xmlns:p14="http://schemas.microsoft.com/office/powerpoint/2010/main" val="1917411295"/>
      </p:ext>
    </p:extLst>
  </p:cSld>
  <p:clrMap bg1="lt1" tx1="dk1" bg2="lt2" tx2="dk2" accent1="accent1" accent2="accent2" accent3="accent3" accent4="accent4" accent5="accent5" accent6="accent6" hlink="hlink" folHlink="folHlink"/>
  <p:sldLayoutIdLst>
    <p:sldLayoutId id="2147483679" r:id="rId1"/>
  </p:sldLayoutIdLst>
  <p:hf hdr="0" ftr="0"/>
  <p:txStyles>
    <p:titleStyle>
      <a:lvl1pPr algn="l" defTabSz="457200" rtl="0" eaLnBrk="1" latinLnBrk="0" hangingPunct="1">
        <a:spcBef>
          <a:spcPct val="0"/>
        </a:spcBef>
        <a:buNone/>
        <a:defRPr sz="4400" kern="1200">
          <a:solidFill>
            <a:srgbClr val="683086"/>
          </a:solidFill>
          <a:latin typeface="+mj-lt"/>
          <a:ea typeface="+mj-ea"/>
          <a:cs typeface="+mj-cs"/>
        </a:defRPr>
      </a:lvl1pPr>
    </p:titleStyle>
    <p:bodyStyle>
      <a:lvl1pPr marL="0" indent="0" algn="l" defTabSz="457200" rtl="0" eaLnBrk="1" latinLnBrk="0" hangingPunct="1">
        <a:spcBef>
          <a:spcPct val="20000"/>
        </a:spcBef>
        <a:buFont typeface="Arial"/>
        <a:buNone/>
        <a:defRPr sz="3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pic>
        <p:nvPicPr>
          <p:cNvPr id="9" name="Image 11" descr="2014_MENESRlogo_horizontal.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9"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prstClr val="black">
                    <a:lumMod val="75000"/>
                    <a:lumOff val="25000"/>
                  </a:prstClr>
                </a:solidFill>
              </a:rPr>
              <a:t>25/01/2018</a:t>
            </a:r>
          </a:p>
          <a:p>
            <a:endParaRPr lang="fr-FR" dirty="0">
              <a:solidFill>
                <a:prstClr val="black">
                  <a:tint val="75000"/>
                </a:prstClr>
              </a:solidFill>
            </a:endParaRPr>
          </a:p>
        </p:txBody>
      </p:sp>
      <p:sp>
        <p:nvSpPr>
          <p:cNvPr id="14" name="Espace réservé du pied de page 4"/>
          <p:cNvSpPr txBox="1">
            <a:spLocks/>
          </p:cNvSpPr>
          <p:nvPr userDrawn="1"/>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b="1" dirty="0">
                <a:solidFill>
                  <a:srgbClr val="683086"/>
                </a:solidFill>
              </a:rPr>
              <a:t>IGEN</a:t>
            </a:r>
            <a:br>
              <a:rPr lang="fr-FR" dirty="0">
                <a:solidFill>
                  <a:srgbClr val="00919D"/>
                </a:solidFill>
              </a:rPr>
            </a:br>
            <a:r>
              <a:rPr lang="fr-FR" dirty="0">
                <a:solidFill>
                  <a:srgbClr val="00919D"/>
                </a:solidFill>
              </a:rPr>
              <a:t>CSE – BTS Support Á l’action </a:t>
            </a:r>
            <a:r>
              <a:rPr lang="fr-FR" dirty="0" err="1">
                <a:solidFill>
                  <a:srgbClr val="00919D"/>
                </a:solidFill>
              </a:rPr>
              <a:t>managÉriale</a:t>
            </a:r>
            <a:endParaRPr lang="fr-FR" dirty="0">
              <a:solidFill>
                <a:prstClr val="black">
                  <a:lumMod val="75000"/>
                  <a:lumOff val="25000"/>
                </a:prstClr>
              </a:solidFill>
            </a:endParaRPr>
          </a:p>
          <a:p>
            <a:endParaRPr lang="fr-FR" dirty="0">
              <a:solidFill>
                <a:prstClr val="black">
                  <a:tint val="75000"/>
                </a:prstClr>
              </a:solidFill>
            </a:endParaRPr>
          </a:p>
        </p:txBody>
      </p:sp>
    </p:spTree>
    <p:extLst>
      <p:ext uri="{BB962C8B-B14F-4D97-AF65-F5344CB8AC3E}">
        <p14:creationId xmlns:p14="http://schemas.microsoft.com/office/powerpoint/2010/main" val="365677193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pic>
        <p:nvPicPr>
          <p:cNvPr id="4" name="Image 3" descr="logoIGEN.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11524" y="6063238"/>
            <a:ext cx="1481328" cy="603504"/>
          </a:xfrm>
          <a:prstGeom prst="rect">
            <a:avLst/>
          </a:prstGeom>
        </p:spPr>
      </p:pic>
      <p:pic>
        <p:nvPicPr>
          <p:cNvPr id="11" name="Image 10" descr="2017_MEN_horizontal_logo.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66933" y="6132905"/>
            <a:ext cx="1463675"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357007"/>
      </p:ext>
    </p:extLst>
  </p:cSld>
  <p:clrMap bg1="lt1" tx1="dk1" bg2="lt2" tx2="dk2" accent1="accent1" accent2="accent2" accent3="accent3" accent4="accent4" accent5="accent5" accent6="accent6" hlink="hlink" folHlink="folHlink"/>
  <p:sldLayoutIdLst>
    <p:sldLayoutId id="2147483688" r:id="rId1"/>
    <p:sldLayoutId id="2147483689"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097485" y="915840"/>
            <a:ext cx="7982797" cy="2548962"/>
          </a:xfrm>
          <a:prstGeom prst="rect">
            <a:avLst/>
          </a:prstGeom>
        </p:spPr>
        <p:txBody>
          <a:bodyPr vert="horz" lIns="91440" tIns="45720" rIns="91440" bIns="45720" rtlCol="0" anchor="ctr">
            <a:noAutofit/>
          </a:bodyPr>
          <a:lstStyle/>
          <a:p>
            <a:r>
              <a:rPr lang="fr-FR" dirty="0"/>
              <a:t>CLIQUEZ ET MODIFIEZ </a:t>
            </a:r>
            <a:br>
              <a:rPr lang="fr-FR" dirty="0"/>
            </a:br>
            <a:r>
              <a:rPr lang="fr-FR" dirty="0"/>
              <a:t>LE TITRE</a:t>
            </a:r>
          </a:p>
        </p:txBody>
      </p:sp>
      <p:sp>
        <p:nvSpPr>
          <p:cNvPr id="3" name="Espace réservé du texte 2"/>
          <p:cNvSpPr>
            <a:spLocks noGrp="1"/>
          </p:cNvSpPr>
          <p:nvPr>
            <p:ph type="body" idx="1"/>
          </p:nvPr>
        </p:nvSpPr>
        <p:spPr>
          <a:xfrm>
            <a:off x="1097486" y="3464803"/>
            <a:ext cx="7589313" cy="1249263"/>
          </a:xfrm>
          <a:prstGeom prst="rect">
            <a:avLst/>
          </a:prstGeom>
        </p:spPr>
        <p:txBody>
          <a:bodyPr vert="horz" lIns="91440" tIns="45720" rIns="91440" bIns="45720" rtlCol="0">
            <a:normAutofit/>
          </a:bodyPr>
          <a:lstStyle/>
          <a:p>
            <a:pPr lvl="0"/>
            <a:r>
              <a:rPr lang="fr-FR" dirty="0"/>
              <a:t>Cliquez pour modifier les styles du texte du masque</a:t>
            </a:r>
          </a:p>
        </p:txBody>
      </p:sp>
      <p:sp>
        <p:nvSpPr>
          <p:cNvPr id="6" name="Espace réservé du numéro de diapositive 5"/>
          <p:cNvSpPr>
            <a:spLocks noGrp="1"/>
          </p:cNvSpPr>
          <p:nvPr>
            <p:ph type="sldNum" sz="quarter" idx="4"/>
          </p:nvPr>
        </p:nvSpPr>
        <p:spPr>
          <a:xfrm>
            <a:off x="8197502" y="6390910"/>
            <a:ext cx="403878" cy="365125"/>
          </a:xfrm>
          <a:prstGeom prst="rect">
            <a:avLst/>
          </a:prstGeom>
        </p:spPr>
        <p:txBody>
          <a:bodyPr vert="horz" lIns="91440" tIns="45720" rIns="91440" bIns="45720" rtlCol="0" anchor="ctr"/>
          <a:lstStyle>
            <a:lvl1pPr algn="r">
              <a:defRPr sz="1000" b="1">
                <a:solidFill>
                  <a:srgbClr val="404040"/>
                </a:solidFill>
              </a:defRPr>
            </a:lvl1pPr>
          </a:lstStyle>
          <a:p>
            <a:fld id="{1FC8907D-B208-DC44-82F5-2940ECA1C9FA}" type="slidenum">
              <a:rPr lang="fr-FR" smtClean="0"/>
              <a:pPr/>
              <a:t>‹N°›</a:t>
            </a:fld>
            <a:endParaRPr lang="fr-FR" dirty="0"/>
          </a:p>
        </p:txBody>
      </p:sp>
      <p:pic>
        <p:nvPicPr>
          <p:cNvPr id="8" name="Image 11" descr="2014_MENESRlogo_horizontal.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Connecteur droit 15"/>
          <p:cNvCxnSpPr/>
          <p:nvPr userDrawn="1"/>
        </p:nvCxnSpPr>
        <p:spPr>
          <a:xfrm>
            <a:off x="698885" y="5516417"/>
            <a:ext cx="6290733"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6995213" y="4489080"/>
            <a:ext cx="1519767" cy="1024465"/>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8885" y="0"/>
            <a:ext cx="295" cy="5507953"/>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2" name="Espace réservé du pied de page 4"/>
          <p:cNvSpPr txBox="1">
            <a:spLocks/>
          </p:cNvSpPr>
          <p:nvPr userDrawn="1"/>
        </p:nvSpPr>
        <p:spPr>
          <a:xfrm>
            <a:off x="6989618" y="6390910"/>
            <a:ext cx="1160324" cy="365125"/>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dirty="0">
                <a:solidFill>
                  <a:prstClr val="black">
                    <a:lumMod val="75000"/>
                    <a:lumOff val="25000"/>
                  </a:prstClr>
                </a:solidFill>
              </a:rPr>
              <a:t>25/01/2018</a:t>
            </a:r>
          </a:p>
          <a:p>
            <a:endParaRPr lang="fr-FR" dirty="0">
              <a:solidFill>
                <a:prstClr val="black">
                  <a:tint val="75000"/>
                </a:prstClr>
              </a:solidFill>
            </a:endParaRPr>
          </a:p>
        </p:txBody>
      </p:sp>
      <p:pic>
        <p:nvPicPr>
          <p:cNvPr id="4" name="Image 3" descr="logoIGEN.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11524" y="6063238"/>
            <a:ext cx="1481328" cy="603504"/>
          </a:xfrm>
          <a:prstGeom prst="rect">
            <a:avLst/>
          </a:prstGeom>
        </p:spPr>
      </p:pic>
    </p:spTree>
    <p:extLst>
      <p:ext uri="{BB962C8B-B14F-4D97-AF65-F5344CB8AC3E}">
        <p14:creationId xmlns:p14="http://schemas.microsoft.com/office/powerpoint/2010/main" val="2551389705"/>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683086"/>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05400" y="0"/>
            <a:ext cx="7881400" cy="1286937"/>
          </a:xfrm>
          <a:prstGeom prst="rect">
            <a:avLst/>
          </a:prstGeom>
        </p:spPr>
        <p:txBody>
          <a:bodyPr vert="horz" lIns="91440" tIns="45720" rIns="91440" bIns="45720" rtlCol="0" anchor="ctr">
            <a:normAutofit/>
          </a:bodyPr>
          <a:lstStyle/>
          <a:p>
            <a:r>
              <a:rPr lang="fr-FR" dirty="0"/>
              <a:t>Cliquez et modifiez le titre</a:t>
            </a:r>
          </a:p>
        </p:txBody>
      </p:sp>
      <p:sp>
        <p:nvSpPr>
          <p:cNvPr id="3" name="Espace réservé du texte 2"/>
          <p:cNvSpPr>
            <a:spLocks noGrp="1"/>
          </p:cNvSpPr>
          <p:nvPr>
            <p:ph type="body" idx="1"/>
          </p:nvPr>
        </p:nvSpPr>
        <p:spPr>
          <a:xfrm>
            <a:off x="805400" y="1476022"/>
            <a:ext cx="7881400" cy="4525963"/>
          </a:xfrm>
          <a:prstGeom prst="rect">
            <a:avLst/>
          </a:prstGeom>
        </p:spPr>
        <p:txBody>
          <a:bodyPr vert="horz" lIns="91440" tIns="45720" rIns="91440" bIns="45720" rtlCol="0">
            <a:normAutofit/>
          </a:bodyPr>
          <a:lstStyle/>
          <a:p>
            <a:pPr lvl="0"/>
            <a:r>
              <a:rPr lang="fr-FR" dirty="0"/>
              <a:t> 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4"/>
          </p:nvPr>
        </p:nvSpPr>
        <p:spPr>
          <a:xfrm>
            <a:off x="8149942" y="6390910"/>
            <a:ext cx="450457" cy="365125"/>
          </a:xfrm>
          <a:prstGeom prst="rect">
            <a:avLst/>
          </a:prstGeom>
        </p:spPr>
        <p:txBody>
          <a:bodyPr vert="horz" lIns="91440" tIns="45720" rIns="91440" bIns="45720" rtlCol="0" anchor="ctr"/>
          <a:lstStyle>
            <a:lvl1pPr algn="r">
              <a:defRPr sz="1000" b="1">
                <a:solidFill>
                  <a:srgbClr val="404040"/>
                </a:solidFill>
              </a:defRPr>
            </a:lvl1pPr>
          </a:lstStyle>
          <a:p>
            <a:fld id="{A786685B-2977-D546-9E3D-3CA676A47F0C}" type="slidenum">
              <a:rPr lang="fr-FR" smtClean="0"/>
              <a:pPr/>
              <a:t>‹N°›</a:t>
            </a:fld>
            <a:endParaRPr lang="fr-FR" dirty="0"/>
          </a:p>
        </p:txBody>
      </p:sp>
      <p:pic>
        <p:nvPicPr>
          <p:cNvPr id="9" name="Image 11" descr="2014_MENESRlogo_horizontal.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0105" y="6180053"/>
            <a:ext cx="1656184" cy="4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Connecteur droit 12"/>
          <p:cNvCxnSpPr/>
          <p:nvPr userDrawn="1"/>
        </p:nvCxnSpPr>
        <p:spPr>
          <a:xfrm>
            <a:off x="698885" y="1295400"/>
            <a:ext cx="7173849" cy="0"/>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userDrawn="1"/>
        </p:nvCxnSpPr>
        <p:spPr>
          <a:xfrm flipV="1">
            <a:off x="7872734" y="872640"/>
            <a:ext cx="642246" cy="419889"/>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cxnSp>
        <p:nvCxnSpPr>
          <p:cNvPr id="18" name="Connecteur droit 17"/>
          <p:cNvCxnSpPr/>
          <p:nvPr userDrawn="1"/>
        </p:nvCxnSpPr>
        <p:spPr>
          <a:xfrm flipH="1" flipV="1">
            <a:off x="699180" y="0"/>
            <a:ext cx="1" cy="1286937"/>
          </a:xfrm>
          <a:prstGeom prst="line">
            <a:avLst/>
          </a:prstGeom>
          <a:ln w="57150" cap="rnd" cmpd="sng">
            <a:solidFill>
              <a:srgbClr val="683086"/>
            </a:solidFill>
            <a:round/>
          </a:ln>
          <a:effectLst/>
        </p:spPr>
        <p:style>
          <a:lnRef idx="2">
            <a:schemeClr val="accent1"/>
          </a:lnRef>
          <a:fillRef idx="0">
            <a:schemeClr val="accent1"/>
          </a:fillRef>
          <a:effectRef idx="1">
            <a:schemeClr val="accent1"/>
          </a:effectRef>
          <a:fontRef idx="minor">
            <a:schemeClr val="tx1"/>
          </a:fontRef>
        </p:style>
      </p:cxnSp>
      <p:sp>
        <p:nvSpPr>
          <p:cNvPr id="14" name="Espace réservé du pied de page 4"/>
          <p:cNvSpPr txBox="1">
            <a:spLocks/>
          </p:cNvSpPr>
          <p:nvPr userDrawn="1"/>
        </p:nvSpPr>
        <p:spPr>
          <a:xfrm>
            <a:off x="2357525" y="6146185"/>
            <a:ext cx="3120150" cy="676894"/>
          </a:xfrm>
          <a:prstGeom prst="rect">
            <a:avLst/>
          </a:prstGeom>
        </p:spPr>
        <p:txBody>
          <a:bodyPr vert="horz" lIns="91440" tIns="45720" rIns="91440" bIns="45720" rtlCol="0" anchor="ctr"/>
          <a:lstStyle>
            <a:defPPr>
              <a:defRPr lang="fr-FR"/>
            </a:defPPr>
            <a:lvl1pPr marL="0" marR="0" indent="0" algn="l" defTabSz="457200" rtl="0" eaLnBrk="1" fontAlgn="auto" latinLnBrk="0" hangingPunct="1">
              <a:lnSpc>
                <a:spcPct val="100000"/>
              </a:lnSpc>
              <a:spcBef>
                <a:spcPts val="0"/>
              </a:spcBef>
              <a:spcAft>
                <a:spcPts val="0"/>
              </a:spcAft>
              <a:buClrTx/>
              <a:buSzTx/>
              <a:buFontTx/>
              <a:buNone/>
              <a:tabLst/>
              <a:defRPr sz="1000" kern="1200" cap="all">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fr-FR" dirty="0">
              <a:solidFill>
                <a:srgbClr val="1B8ED9"/>
              </a:solidFill>
            </a:endParaRPr>
          </a:p>
          <a:p>
            <a:pPr>
              <a:lnSpc>
                <a:spcPts val="1320"/>
              </a:lnSpc>
            </a:pPr>
            <a:r>
              <a:rPr lang="fr-FR" b="1" dirty="0">
                <a:solidFill>
                  <a:srgbClr val="683086"/>
                </a:solidFill>
              </a:rPr>
              <a:t>IGEN</a:t>
            </a:r>
            <a:br>
              <a:rPr lang="fr-FR" dirty="0">
                <a:solidFill>
                  <a:srgbClr val="00919D"/>
                </a:solidFill>
              </a:rPr>
            </a:br>
            <a:r>
              <a:rPr lang="fr-FR" dirty="0">
                <a:solidFill>
                  <a:srgbClr val="00919D"/>
                </a:solidFill>
              </a:rPr>
              <a:t>BTS SERVICES INFORMATIQUES AUX ORGANISATIONS</a:t>
            </a:r>
            <a:endParaRPr lang="fr-FR" dirty="0">
              <a:solidFill>
                <a:prstClr val="black">
                  <a:lumMod val="75000"/>
                  <a:lumOff val="25000"/>
                </a:prstClr>
              </a:solidFill>
            </a:endParaRPr>
          </a:p>
          <a:p>
            <a:endParaRPr lang="fr-FR" dirty="0">
              <a:solidFill>
                <a:prstClr val="black">
                  <a:tint val="75000"/>
                </a:prstClr>
              </a:solidFill>
            </a:endParaRPr>
          </a:p>
        </p:txBody>
      </p:sp>
    </p:spTree>
    <p:extLst>
      <p:ext uri="{BB962C8B-B14F-4D97-AF65-F5344CB8AC3E}">
        <p14:creationId xmlns:p14="http://schemas.microsoft.com/office/powerpoint/2010/main" val="275355795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Lst>
  <p:hf hdr="0" ftr="0"/>
  <p:txStyles>
    <p:titleStyle>
      <a:lvl1pPr algn="l" defTabSz="457200" rtl="0" eaLnBrk="1" latinLnBrk="0" hangingPunct="1">
        <a:spcBef>
          <a:spcPct val="0"/>
        </a:spcBef>
        <a:buNone/>
        <a:defRPr sz="3000" kern="1200" cap="all">
          <a:solidFill>
            <a:schemeClr val="tx1">
              <a:lumMod val="75000"/>
              <a:lumOff val="25000"/>
            </a:schemeClr>
          </a:solidFill>
          <a:latin typeface="+mj-lt"/>
          <a:ea typeface="+mj-ea"/>
          <a:cs typeface="+mj-cs"/>
        </a:defRPr>
      </a:lvl1pPr>
    </p:titleStyle>
    <p:bodyStyle>
      <a:lvl1pPr marL="177800" indent="-177800" algn="l" defTabSz="457200" rtl="0" eaLnBrk="1" latinLnBrk="0" hangingPunct="1">
        <a:spcBef>
          <a:spcPct val="20000"/>
        </a:spcBef>
        <a:buSzPct val="100000"/>
        <a:buFont typeface="Arial"/>
        <a:buChar char="■"/>
        <a:defRPr sz="2000" kern="1200">
          <a:solidFill>
            <a:srgbClr val="683086"/>
          </a:solidFill>
          <a:latin typeface="+mn-lt"/>
          <a:ea typeface="+mn-ea"/>
          <a:cs typeface="+mn-cs"/>
        </a:defRPr>
      </a:lvl1pPr>
      <a:lvl2pPr marL="627063" indent="-169863" algn="l" defTabSz="457200" rtl="0" eaLnBrk="1" latinLnBrk="0" hangingPunct="1">
        <a:spcBef>
          <a:spcPct val="20000"/>
        </a:spcBef>
        <a:buClr>
          <a:srgbClr val="683086"/>
        </a:buClr>
        <a:buFont typeface="Arial Italic"/>
        <a:buChar char="■"/>
        <a:defRPr sz="1500" kern="1200">
          <a:solidFill>
            <a:schemeClr val="tx1"/>
          </a:solidFill>
          <a:latin typeface="+mn-lt"/>
          <a:ea typeface="+mn-ea"/>
          <a:cs typeface="+mn-cs"/>
        </a:defRPr>
      </a:lvl2pPr>
      <a:lvl3pPr marL="627063" indent="0" algn="l" defTabSz="457200" rtl="0" eaLnBrk="1" latinLnBrk="0" hangingPunct="1">
        <a:spcBef>
          <a:spcPct val="20000"/>
        </a:spcBef>
        <a:buFont typeface="Arial"/>
        <a:buNone/>
        <a:defRPr sz="1500" kern="1200">
          <a:solidFill>
            <a:schemeClr val="tx1"/>
          </a:solidFill>
          <a:latin typeface="+mn-lt"/>
          <a:ea typeface="+mn-ea"/>
          <a:cs typeface="+mn-cs"/>
        </a:defRPr>
      </a:lvl3pPr>
      <a:lvl4pPr marL="627063" indent="177800" algn="l" defTabSz="457200" rtl="0" eaLnBrk="1" latinLnBrk="0" hangingPunct="1">
        <a:spcBef>
          <a:spcPct val="20000"/>
        </a:spcBef>
        <a:buClr>
          <a:srgbClr val="683086"/>
        </a:buClr>
        <a:buFont typeface="Arial"/>
        <a:buChar char="–"/>
        <a:defRPr sz="1100" kern="1200">
          <a:solidFill>
            <a:schemeClr val="tx1"/>
          </a:solidFill>
          <a:latin typeface="+mn-lt"/>
          <a:ea typeface="+mn-ea"/>
          <a:cs typeface="+mn-cs"/>
        </a:defRPr>
      </a:lvl4pPr>
      <a:lvl5pPr marL="806450" indent="0" algn="l" defTabSz="457200" rtl="0" eaLnBrk="1" latinLnBrk="0" hangingPunct="1">
        <a:spcBef>
          <a:spcPct val="20000"/>
        </a:spcBef>
        <a:buFont typeface="Arial"/>
        <a:buNone/>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slide" Target="slide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reseaucerta.org/evolution-bts-sio-blocs-competence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www.reseaucerta.org/sites/default/files/enquetes/resultatEnqueteBtsSio_2018.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pms.info/le-referentiel-itil-des-processus-informatiqu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Pr&#233;sentation_synth&#233;tique_BTS%20SIO.doc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slide" Target="slide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p:txBody>
          <a:bodyPr/>
          <a:lstStyle/>
          <a:p>
            <a:r>
              <a:rPr lang="fr-FR" dirty="0"/>
              <a:t>BTS Services informatiques aux organisations</a:t>
            </a:r>
          </a:p>
        </p:txBody>
      </p:sp>
      <p:sp>
        <p:nvSpPr>
          <p:cNvPr id="3" name="Sous-titre 2"/>
          <p:cNvSpPr>
            <a:spLocks noGrp="1"/>
          </p:cNvSpPr>
          <p:nvPr>
            <p:ph type="subTitle" idx="1"/>
          </p:nvPr>
        </p:nvSpPr>
        <p:spPr/>
        <p:txBody>
          <a:bodyPr/>
          <a:lstStyle/>
          <a:p>
            <a:r>
              <a:rPr lang="fr-FR" dirty="0"/>
              <a:t>Révision du BTS, mise en blocs </a:t>
            </a:r>
            <a:r>
              <a:rPr lang="fr-FR"/>
              <a:t>de compétences</a:t>
            </a:r>
            <a:endParaRPr lang="fr-FR" dirty="0"/>
          </a:p>
        </p:txBody>
      </p:sp>
      <p:sp>
        <p:nvSpPr>
          <p:cNvPr id="8" name="Espace réservé du numéro de diapositive 4"/>
          <p:cNvSpPr>
            <a:spLocks noGrp="1"/>
          </p:cNvSpPr>
          <p:nvPr>
            <p:ph type="sldNum" sz="quarter" idx="12"/>
          </p:nvPr>
        </p:nvSpPr>
        <p:spPr/>
        <p:txBody>
          <a:bodyPr/>
          <a:lstStyle/>
          <a:p>
            <a:fld id="{C6B7B3CB-E3BA-F74C-AB76-86EFC5843CD6}" type="slidenum">
              <a:rPr lang="fr-FR" smtClean="0"/>
              <a:pPr/>
              <a:t>1</a:t>
            </a:fld>
            <a:endParaRPr lang="fr-FR" dirty="0"/>
          </a:p>
        </p:txBody>
      </p:sp>
    </p:spTree>
    <p:extLst>
      <p:ext uri="{BB962C8B-B14F-4D97-AF65-F5344CB8AC3E}">
        <p14:creationId xmlns:p14="http://schemas.microsoft.com/office/powerpoint/2010/main" val="5135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L’accompagnement des équipes enseignantes</a:t>
            </a:r>
          </a:p>
        </p:txBody>
      </p:sp>
      <p:sp>
        <p:nvSpPr>
          <p:cNvPr id="3" name="Espace réservé du contenu 2"/>
          <p:cNvSpPr>
            <a:spLocks noGrp="1"/>
          </p:cNvSpPr>
          <p:nvPr>
            <p:ph idx="1"/>
          </p:nvPr>
        </p:nvSpPr>
        <p:spPr/>
        <p:txBody>
          <a:bodyPr/>
          <a:lstStyle/>
          <a:p>
            <a:r>
              <a:rPr lang="fr-FR" dirty="0"/>
              <a:t>Mise en œuvre à la </a:t>
            </a:r>
            <a:r>
              <a:rPr lang="fr-FR" b="1" dirty="0"/>
              <a:t>rentrée 2020</a:t>
            </a:r>
          </a:p>
          <a:p>
            <a:r>
              <a:rPr lang="fr-FR" dirty="0"/>
              <a:t>Une journée prévue au </a:t>
            </a:r>
            <a:r>
              <a:rPr lang="fr-FR" b="1" dirty="0"/>
              <a:t>plan national de formation</a:t>
            </a:r>
          </a:p>
          <a:p>
            <a:r>
              <a:rPr lang="fr-FR" dirty="0"/>
              <a:t>Des </a:t>
            </a:r>
            <a:r>
              <a:rPr lang="fr-FR" b="1" dirty="0"/>
              <a:t>repères pour la formation </a:t>
            </a:r>
            <a:r>
              <a:rPr lang="fr-FR" dirty="0"/>
              <a:t>qui seront mis en ligne sur le site du </a:t>
            </a:r>
            <a:r>
              <a:rPr lang="fr-FR" dirty="0" err="1"/>
              <a:t>Certa</a:t>
            </a:r>
            <a:endParaRPr lang="fr-FR" dirty="0"/>
          </a:p>
          <a:p>
            <a:r>
              <a:rPr lang="fr-FR" dirty="0"/>
              <a:t>Un </a:t>
            </a:r>
            <a:r>
              <a:rPr lang="fr-FR" b="1" dirty="0"/>
              <a:t>accompagnement en ligne </a:t>
            </a:r>
            <a:r>
              <a:rPr lang="fr-FR" dirty="0"/>
              <a:t>assuré par le </a:t>
            </a:r>
            <a:r>
              <a:rPr lang="fr-FR" dirty="0" err="1"/>
              <a:t>Certa</a:t>
            </a:r>
            <a:r>
              <a:rPr lang="fr-FR" dirty="0"/>
              <a:t> auprès des formateurs académiques (liste de discussion </a:t>
            </a:r>
            <a:r>
              <a:rPr lang="fr-FR" dirty="0" err="1"/>
              <a:t>Idegest</a:t>
            </a:r>
            <a:r>
              <a:rPr lang="fr-FR" dirty="0"/>
              <a:t>, </a:t>
            </a:r>
            <a:r>
              <a:rPr lang="fr-FR" dirty="0" err="1"/>
              <a:t>ViaÉduc</a:t>
            </a:r>
            <a:r>
              <a:rPr lang="fr-FR" dirty="0"/>
              <a:t>, Tribu)</a:t>
            </a:r>
          </a:p>
          <a:p>
            <a:r>
              <a:rPr lang="fr-FR" dirty="0"/>
              <a:t>Soutien d’acteurs du marché avec leurs </a:t>
            </a:r>
            <a:r>
              <a:rPr lang="fr-FR" b="1" dirty="0"/>
              <a:t>solutions </a:t>
            </a:r>
            <a:r>
              <a:rPr lang="fr-FR" b="1" i="1" dirty="0"/>
              <a:t>e-learning</a:t>
            </a:r>
          </a:p>
          <a:p>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10</a:t>
            </a:fld>
            <a:endParaRPr lang="fr-FR"/>
          </a:p>
        </p:txBody>
      </p:sp>
    </p:spTree>
    <p:extLst>
      <p:ext uri="{BB962C8B-B14F-4D97-AF65-F5344CB8AC3E}">
        <p14:creationId xmlns:p14="http://schemas.microsoft.com/office/powerpoint/2010/main" val="220316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961027-D41A-4857-BF30-1E86061758CB}"/>
              </a:ext>
            </a:extLst>
          </p:cNvPr>
          <p:cNvSpPr>
            <a:spLocks noGrp="1"/>
          </p:cNvSpPr>
          <p:nvPr>
            <p:ph type="title"/>
          </p:nvPr>
        </p:nvSpPr>
        <p:spPr/>
        <p:txBody>
          <a:bodyPr/>
          <a:lstStyle/>
          <a:p>
            <a:r>
              <a:rPr lang="fr-FR" dirty="0"/>
              <a:t>Une révision ou une rénovation ?</a:t>
            </a:r>
            <a:br>
              <a:rPr lang="fr-FR" dirty="0"/>
            </a:br>
            <a:endParaRPr lang="fr-FR" dirty="0"/>
          </a:p>
        </p:txBody>
      </p:sp>
      <p:sp>
        <p:nvSpPr>
          <p:cNvPr id="3" name="Espace réservé du contenu 2">
            <a:extLst>
              <a:ext uri="{FF2B5EF4-FFF2-40B4-BE49-F238E27FC236}">
                <a16:creationId xmlns:a16="http://schemas.microsoft.com/office/drawing/2014/main" id="{EE4AE58A-A2B3-45CE-AB80-D2C469F2097F}"/>
              </a:ext>
            </a:extLst>
          </p:cNvPr>
          <p:cNvSpPr>
            <a:spLocks noGrp="1"/>
          </p:cNvSpPr>
          <p:nvPr>
            <p:ph idx="1"/>
          </p:nvPr>
        </p:nvSpPr>
        <p:spPr/>
        <p:txBody>
          <a:bodyPr/>
          <a:lstStyle/>
          <a:p>
            <a:pPr fontAlgn="ctr"/>
            <a:r>
              <a:rPr lang="fr-FR" dirty="0"/>
              <a:t>Une évolution de référentiel en apparence technique</a:t>
            </a:r>
          </a:p>
          <a:p>
            <a:pPr lvl="1" fontAlgn="ctr"/>
            <a:r>
              <a:rPr lang="fr-FR" sz="1600" dirty="0"/>
              <a:t>Mais qui a nécessité de revoir significativement les liens entre les enseignements et les finalités du métier d’informaticien </a:t>
            </a:r>
          </a:p>
          <a:p>
            <a:pPr lvl="1" fontAlgn="ctr"/>
            <a:r>
              <a:rPr lang="fr-FR" sz="1600" dirty="0"/>
              <a:t>Un métier qui a nécessairement évolué</a:t>
            </a:r>
          </a:p>
          <a:p>
            <a:pPr lvl="1" fontAlgn="ctr"/>
            <a:r>
              <a:rPr lang="fr-FR" sz="1600" dirty="0"/>
              <a:t>La prise en compte de </a:t>
            </a:r>
            <a:r>
              <a:rPr lang="fr-FR" sz="1600" dirty="0" err="1"/>
              <a:t>CEJMa</a:t>
            </a:r>
            <a:r>
              <a:rPr lang="fr-FR" sz="1600" dirty="0"/>
              <a:t> a nécessité de finaliser cet enseignement au regard des préoccupations métier</a:t>
            </a:r>
          </a:p>
          <a:p>
            <a:pPr lvl="1" fontAlgn="ctr"/>
            <a:r>
              <a:rPr lang="fr-FR" sz="1600" dirty="0"/>
              <a:t>Donc, finalement, une « quasi rénovation »</a:t>
            </a:r>
          </a:p>
          <a:p>
            <a:endParaRPr lang="fr-FR" dirty="0"/>
          </a:p>
        </p:txBody>
      </p:sp>
      <p:sp>
        <p:nvSpPr>
          <p:cNvPr id="4" name="Espace réservé du numéro de diapositive 3">
            <a:extLst>
              <a:ext uri="{FF2B5EF4-FFF2-40B4-BE49-F238E27FC236}">
                <a16:creationId xmlns:a16="http://schemas.microsoft.com/office/drawing/2014/main" id="{7A7AF5AD-654B-42A0-9D12-7829234B377C}"/>
              </a:ext>
            </a:extLst>
          </p:cNvPr>
          <p:cNvSpPr>
            <a:spLocks noGrp="1"/>
          </p:cNvSpPr>
          <p:nvPr>
            <p:ph type="sldNum" sz="quarter" idx="12"/>
          </p:nvPr>
        </p:nvSpPr>
        <p:spPr/>
        <p:txBody>
          <a:bodyPr/>
          <a:lstStyle/>
          <a:p>
            <a:fld id="{A786685B-2977-D546-9E3D-3CA676A47F0C}" type="slidenum">
              <a:rPr lang="fr-FR" smtClean="0"/>
              <a:t>11</a:t>
            </a:fld>
            <a:endParaRPr lang="fr-FR"/>
          </a:p>
        </p:txBody>
      </p:sp>
    </p:spTree>
    <p:extLst>
      <p:ext uri="{BB962C8B-B14F-4D97-AF65-F5344CB8AC3E}">
        <p14:creationId xmlns:p14="http://schemas.microsoft.com/office/powerpoint/2010/main" val="104729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856EAE-0DDA-4CE5-B839-5B19195DA473}"/>
              </a:ext>
            </a:extLst>
          </p:cNvPr>
          <p:cNvSpPr>
            <a:spLocks noGrp="1"/>
          </p:cNvSpPr>
          <p:nvPr>
            <p:ph type="title"/>
          </p:nvPr>
        </p:nvSpPr>
        <p:spPr/>
        <p:txBody>
          <a:bodyPr/>
          <a:lstStyle/>
          <a:p>
            <a:r>
              <a:rPr lang="fr-FR" dirty="0"/>
              <a:t>Une rénovation car des changements significatifs</a:t>
            </a:r>
          </a:p>
        </p:txBody>
      </p:sp>
      <p:sp>
        <p:nvSpPr>
          <p:cNvPr id="3" name="Espace réservé du contenu 2">
            <a:extLst>
              <a:ext uri="{FF2B5EF4-FFF2-40B4-BE49-F238E27FC236}">
                <a16:creationId xmlns:a16="http://schemas.microsoft.com/office/drawing/2014/main" id="{2F994278-156B-4FDB-8D5B-A558790FAC91}"/>
              </a:ext>
            </a:extLst>
          </p:cNvPr>
          <p:cNvSpPr>
            <a:spLocks noGrp="1"/>
          </p:cNvSpPr>
          <p:nvPr>
            <p:ph idx="1"/>
          </p:nvPr>
        </p:nvSpPr>
        <p:spPr/>
        <p:txBody>
          <a:bodyPr/>
          <a:lstStyle/>
          <a:p>
            <a:pPr fontAlgn="ctr"/>
            <a:r>
              <a:rPr lang="fr-FR" dirty="0"/>
              <a:t>2 finalités métier « nouvelles » comme objectif de formation </a:t>
            </a:r>
          </a:p>
          <a:p>
            <a:pPr lvl="1" fontAlgn="ctr"/>
            <a:r>
              <a:rPr lang="fr-FR" sz="1600" dirty="0"/>
              <a:t>Support et intégration</a:t>
            </a:r>
          </a:p>
          <a:p>
            <a:pPr lvl="1" fontAlgn="ctr"/>
            <a:r>
              <a:rPr lang="fr-FR" sz="1600" dirty="0"/>
              <a:t>Cyber sécurité </a:t>
            </a:r>
          </a:p>
          <a:p>
            <a:pPr fontAlgn="ctr"/>
            <a:r>
              <a:rPr lang="fr-FR" dirty="0"/>
              <a:t>L’approche en blocs de compétences</a:t>
            </a:r>
          </a:p>
          <a:p>
            <a:pPr lvl="1" fontAlgn="ctr"/>
            <a:r>
              <a:rPr lang="fr-FR" sz="1600" dirty="0"/>
              <a:t>Le référentiel n’est plus organisé en modules ou domaines de savoirs</a:t>
            </a:r>
          </a:p>
          <a:p>
            <a:pPr lvl="1" fontAlgn="ctr"/>
            <a:r>
              <a:rPr lang="fr-FR" sz="1600" dirty="0"/>
              <a:t>On prépare désormais à des finalités métier distinctes</a:t>
            </a:r>
          </a:p>
          <a:p>
            <a:pPr lvl="1" fontAlgn="ctr"/>
            <a:r>
              <a:rPr lang="fr-FR" sz="1600" dirty="0"/>
              <a:t>Une certification ad hoc avec les blocs de compétences</a:t>
            </a:r>
          </a:p>
          <a:p>
            <a:pPr fontAlgn="ctr"/>
            <a:r>
              <a:rPr lang="fr-FR" dirty="0" err="1"/>
              <a:t>CEJMa</a:t>
            </a:r>
            <a:r>
              <a:rPr lang="fr-FR" dirty="0"/>
              <a:t> </a:t>
            </a:r>
          </a:p>
          <a:p>
            <a:pPr lvl="1" fontAlgn="ctr"/>
            <a:r>
              <a:rPr lang="fr-FR" sz="1600" dirty="0"/>
              <a:t>A vocation à être enseigné par les professeurs en charge des blocs professionnels</a:t>
            </a:r>
          </a:p>
          <a:p>
            <a:pPr lvl="1" fontAlgn="ctr"/>
            <a:r>
              <a:rPr lang="fr-FR" sz="1600" dirty="0"/>
              <a:t>Les professeurs en charge de </a:t>
            </a:r>
            <a:r>
              <a:rPr lang="fr-FR" sz="1600" dirty="0" err="1"/>
              <a:t>CEJMa</a:t>
            </a:r>
            <a:r>
              <a:rPr lang="fr-FR" sz="1600" dirty="0"/>
              <a:t> participent aux enseignements des blocs professionnels</a:t>
            </a:r>
          </a:p>
          <a:p>
            <a:endParaRPr lang="fr-FR" dirty="0"/>
          </a:p>
        </p:txBody>
      </p:sp>
      <p:sp>
        <p:nvSpPr>
          <p:cNvPr id="4" name="Espace réservé du numéro de diapositive 3">
            <a:extLst>
              <a:ext uri="{FF2B5EF4-FFF2-40B4-BE49-F238E27FC236}">
                <a16:creationId xmlns:a16="http://schemas.microsoft.com/office/drawing/2014/main" id="{5C41570F-269D-4F98-A8B1-962F34857BF8}"/>
              </a:ext>
            </a:extLst>
          </p:cNvPr>
          <p:cNvSpPr>
            <a:spLocks noGrp="1"/>
          </p:cNvSpPr>
          <p:nvPr>
            <p:ph type="sldNum" sz="quarter" idx="12"/>
          </p:nvPr>
        </p:nvSpPr>
        <p:spPr/>
        <p:txBody>
          <a:bodyPr/>
          <a:lstStyle/>
          <a:p>
            <a:fld id="{A786685B-2977-D546-9E3D-3CA676A47F0C}" type="slidenum">
              <a:rPr lang="fr-FR" smtClean="0"/>
              <a:t>12</a:t>
            </a:fld>
            <a:endParaRPr lang="fr-FR"/>
          </a:p>
        </p:txBody>
      </p:sp>
    </p:spTree>
    <p:extLst>
      <p:ext uri="{BB962C8B-B14F-4D97-AF65-F5344CB8AC3E}">
        <p14:creationId xmlns:p14="http://schemas.microsoft.com/office/powerpoint/2010/main" val="487154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9627CB-D812-4404-9A0A-917BD6F7A004}"/>
              </a:ext>
            </a:extLst>
          </p:cNvPr>
          <p:cNvSpPr>
            <a:spLocks noGrp="1"/>
          </p:cNvSpPr>
          <p:nvPr>
            <p:ph type="title"/>
          </p:nvPr>
        </p:nvSpPr>
        <p:spPr/>
        <p:txBody>
          <a:bodyPr/>
          <a:lstStyle/>
          <a:p>
            <a:r>
              <a:rPr lang="fr-FR" dirty="0"/>
              <a:t>Un accompagnement sur quoi ?</a:t>
            </a:r>
          </a:p>
        </p:txBody>
      </p:sp>
      <p:sp>
        <p:nvSpPr>
          <p:cNvPr id="3" name="Espace réservé du contenu 2">
            <a:extLst>
              <a:ext uri="{FF2B5EF4-FFF2-40B4-BE49-F238E27FC236}">
                <a16:creationId xmlns:a16="http://schemas.microsoft.com/office/drawing/2014/main" id="{AC1A197E-0133-4BFB-9F54-EE3A59E1A3FC}"/>
              </a:ext>
            </a:extLst>
          </p:cNvPr>
          <p:cNvSpPr>
            <a:spLocks noGrp="1"/>
          </p:cNvSpPr>
          <p:nvPr>
            <p:ph idx="1"/>
          </p:nvPr>
        </p:nvSpPr>
        <p:spPr/>
        <p:txBody>
          <a:bodyPr/>
          <a:lstStyle/>
          <a:p>
            <a:pPr fontAlgn="ctr"/>
            <a:r>
              <a:rPr lang="fr-FR" sz="2100" dirty="0"/>
              <a:t>Des formations on déjà commencé avec le CERPEP et le CERTA</a:t>
            </a:r>
          </a:p>
          <a:p>
            <a:pPr lvl="1" fontAlgn="ctr"/>
            <a:r>
              <a:rPr lang="fr-FR" sz="1600" dirty="0"/>
              <a:t>	Le cloud avec IBM et AWS</a:t>
            </a:r>
          </a:p>
          <a:p>
            <a:pPr lvl="1" fontAlgn="ctr"/>
            <a:r>
              <a:rPr lang="fr-FR" sz="1600" dirty="0"/>
              <a:t>	La cyber sécurité avec Stormshield</a:t>
            </a:r>
          </a:p>
          <a:p>
            <a:pPr fontAlgn="ctr"/>
            <a:r>
              <a:rPr lang="fr-FR" sz="2100" dirty="0"/>
              <a:t>L’organisation de la formation </a:t>
            </a:r>
          </a:p>
          <a:p>
            <a:pPr lvl="1" fontAlgn="ctr"/>
            <a:r>
              <a:rPr lang="fr-FR" sz="1600" dirty="0"/>
              <a:t>	Modalités plurielles : statut scolaire, apprentissage, formation continue</a:t>
            </a:r>
          </a:p>
          <a:p>
            <a:pPr lvl="1" fontAlgn="ctr"/>
            <a:r>
              <a:rPr lang="fr-FR" sz="1600" dirty="0"/>
              <a:t>	Sous statut scolaire comment relier enseignements et compétences à construire ?</a:t>
            </a:r>
          </a:p>
          <a:p>
            <a:pPr fontAlgn="ctr"/>
            <a:r>
              <a:rPr lang="fr-FR" sz="2100" dirty="0"/>
              <a:t>Les équipements </a:t>
            </a:r>
          </a:p>
          <a:p>
            <a:pPr lvl="1" fontAlgn="ctr"/>
            <a:r>
              <a:rPr lang="fr-FR" sz="1600" dirty="0"/>
              <a:t>	L’annexe nouvelle du référentiel</a:t>
            </a:r>
          </a:p>
          <a:p>
            <a:pPr lvl="1" fontAlgn="ctr"/>
            <a:r>
              <a:rPr lang="fr-FR" sz="1600" dirty="0"/>
              <a:t>	Le cloud recommandé</a:t>
            </a:r>
          </a:p>
          <a:p>
            <a:pPr fontAlgn="ctr"/>
            <a:r>
              <a:rPr lang="fr-FR" sz="2100" dirty="0"/>
              <a:t>La certification</a:t>
            </a:r>
          </a:p>
          <a:p>
            <a:pPr fontAlgn="ctr"/>
            <a:r>
              <a:rPr lang="fr-FR" sz="2100" dirty="0"/>
              <a:t>Les ateliers de professionnalisation</a:t>
            </a:r>
          </a:p>
          <a:p>
            <a:endParaRPr lang="fr-FR" dirty="0"/>
          </a:p>
        </p:txBody>
      </p:sp>
      <p:sp>
        <p:nvSpPr>
          <p:cNvPr id="4" name="Espace réservé du numéro de diapositive 3">
            <a:extLst>
              <a:ext uri="{FF2B5EF4-FFF2-40B4-BE49-F238E27FC236}">
                <a16:creationId xmlns:a16="http://schemas.microsoft.com/office/drawing/2014/main" id="{00F84127-B6B0-4F35-A3BD-F3ECCB268BBC}"/>
              </a:ext>
            </a:extLst>
          </p:cNvPr>
          <p:cNvSpPr>
            <a:spLocks noGrp="1"/>
          </p:cNvSpPr>
          <p:nvPr>
            <p:ph type="sldNum" sz="quarter" idx="12"/>
          </p:nvPr>
        </p:nvSpPr>
        <p:spPr/>
        <p:txBody>
          <a:bodyPr/>
          <a:lstStyle/>
          <a:p>
            <a:fld id="{A786685B-2977-D546-9E3D-3CA676A47F0C}" type="slidenum">
              <a:rPr lang="fr-FR" smtClean="0"/>
              <a:t>13</a:t>
            </a:fld>
            <a:endParaRPr lang="fr-FR"/>
          </a:p>
        </p:txBody>
      </p:sp>
    </p:spTree>
    <p:extLst>
      <p:ext uri="{BB962C8B-B14F-4D97-AF65-F5344CB8AC3E}">
        <p14:creationId xmlns:p14="http://schemas.microsoft.com/office/powerpoint/2010/main" val="4245646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b="1" dirty="0">
                <a:solidFill>
                  <a:schemeClr val="bg1">
                    <a:lumMod val="50000"/>
                  </a:schemeClr>
                </a:solidFill>
              </a:rPr>
              <a:t>Contact </a:t>
            </a:r>
            <a:br>
              <a:rPr lang="fr-FR" dirty="0"/>
            </a:br>
            <a:r>
              <a:rPr lang="fr-FR" dirty="0"/>
              <a:t>Christine Gaubert-Macon</a:t>
            </a:r>
            <a:br>
              <a:rPr lang="fr-FR" dirty="0"/>
            </a:br>
            <a:r>
              <a:rPr lang="fr-FR" dirty="0"/>
              <a:t>christine.gaubert-macon@education.gouv.fr</a:t>
            </a:r>
            <a:br>
              <a:rPr lang="fr-FR" dirty="0"/>
            </a:br>
            <a:br>
              <a:rPr lang="fr-FR" dirty="0"/>
            </a:br>
            <a:r>
              <a:rPr lang="fr-FR" dirty="0"/>
              <a:t>www.education.gouv.fr</a:t>
            </a:r>
          </a:p>
        </p:txBody>
      </p:sp>
      <p:sp>
        <p:nvSpPr>
          <p:cNvPr id="3" name="Rectangle 2">
            <a:extLst>
              <a:ext uri="{FF2B5EF4-FFF2-40B4-BE49-F238E27FC236}">
                <a16:creationId xmlns:a16="http://schemas.microsoft.com/office/drawing/2014/main" id="{ED1AFDC8-23F1-4BA5-B6FA-AFD90E142259}"/>
              </a:ext>
            </a:extLst>
          </p:cNvPr>
          <p:cNvSpPr/>
          <p:nvPr/>
        </p:nvSpPr>
        <p:spPr>
          <a:xfrm>
            <a:off x="3073790" y="1812638"/>
            <a:ext cx="4572000" cy="369332"/>
          </a:xfrm>
          <a:prstGeom prst="rect">
            <a:avLst/>
          </a:prstGeom>
        </p:spPr>
        <p:txBody>
          <a:bodyPr>
            <a:spAutoFit/>
          </a:bodyPr>
          <a:lstStyle/>
          <a:p>
            <a:r>
              <a:rPr lang="fr-FR" dirty="0"/>
              <a:t>Merci de votre attention</a:t>
            </a:r>
          </a:p>
        </p:txBody>
      </p:sp>
      <p:sp>
        <p:nvSpPr>
          <p:cNvPr id="4" name="ZoneTexte 3"/>
          <p:cNvSpPr txBox="1"/>
          <p:nvPr/>
        </p:nvSpPr>
        <p:spPr>
          <a:xfrm>
            <a:off x="698670" y="263493"/>
            <a:ext cx="6296542" cy="1015663"/>
          </a:xfrm>
          <a:prstGeom prst="rect">
            <a:avLst/>
          </a:prstGeom>
          <a:noFill/>
        </p:spPr>
        <p:txBody>
          <a:bodyPr wrap="square" rtlCol="0">
            <a:spAutoFit/>
          </a:bodyPr>
          <a:lstStyle/>
          <a:p>
            <a:r>
              <a:rPr lang="fr-FR" sz="3000" cap="all" dirty="0">
                <a:solidFill>
                  <a:schemeClr val="tx1">
                    <a:lumMod val="75000"/>
                    <a:lumOff val="25000"/>
                  </a:schemeClr>
                </a:solidFill>
                <a:latin typeface="+mj-lt"/>
                <a:ea typeface="+mj-ea"/>
                <a:cs typeface="+mj-cs"/>
              </a:rPr>
              <a:t>Mise en œuvre du nouveau BTS SIO à la rentrée 2020</a:t>
            </a:r>
          </a:p>
        </p:txBody>
      </p:sp>
    </p:spTree>
    <p:extLst>
      <p:ext uri="{BB962C8B-B14F-4D97-AF65-F5344CB8AC3E}">
        <p14:creationId xmlns:p14="http://schemas.microsoft.com/office/powerpoint/2010/main" val="3453317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EXTRAIT DU Référentiel </a:t>
            </a:r>
            <a:r>
              <a:rPr lang="fr-FR"/>
              <a:t>de COMPÉTENCES</a:t>
            </a: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15</a:t>
            </a:fld>
            <a:endParaRPr lang="fr-FR"/>
          </a:p>
        </p:txBody>
      </p:sp>
      <p:pic>
        <p:nvPicPr>
          <p:cNvPr id="5" name="Image 4">
            <a:extLst>
              <a:ext uri="{FF2B5EF4-FFF2-40B4-BE49-F238E27FC236}">
                <a16:creationId xmlns:a16="http://schemas.microsoft.com/office/drawing/2014/main" id="{767A6D23-D9C1-4537-9111-1C1E54D934C0}"/>
              </a:ext>
            </a:extLst>
          </p:cNvPr>
          <p:cNvPicPr>
            <a:picLocks noChangeAspect="1"/>
          </p:cNvPicPr>
          <p:nvPr/>
        </p:nvPicPr>
        <p:blipFill>
          <a:blip r:embed="rId3"/>
          <a:stretch>
            <a:fillRect/>
          </a:stretch>
        </p:blipFill>
        <p:spPr>
          <a:xfrm>
            <a:off x="0" y="800644"/>
            <a:ext cx="9144000" cy="5407540"/>
          </a:xfrm>
          <a:prstGeom prst="rect">
            <a:avLst/>
          </a:prstGeom>
        </p:spPr>
      </p:pic>
    </p:spTree>
    <p:extLst>
      <p:ext uri="{BB962C8B-B14F-4D97-AF65-F5344CB8AC3E}">
        <p14:creationId xmlns:p14="http://schemas.microsoft.com/office/powerpoint/2010/main" val="4231304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EXTRAIT DU Référentiel de certification</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pPr/>
              <a:t>16</a:t>
            </a:fld>
            <a:endParaRPr lang="fr-FR"/>
          </a:p>
        </p:txBody>
      </p:sp>
      <p:pic>
        <p:nvPicPr>
          <p:cNvPr id="3" name="Image 2">
            <a:extLst>
              <a:ext uri="{FF2B5EF4-FFF2-40B4-BE49-F238E27FC236}">
                <a16:creationId xmlns:a16="http://schemas.microsoft.com/office/drawing/2014/main" id="{A74EF2B0-82C7-4F75-9DA4-DCE96BAE0CA0}"/>
              </a:ext>
            </a:extLst>
          </p:cNvPr>
          <p:cNvPicPr>
            <a:picLocks noChangeAspect="1"/>
          </p:cNvPicPr>
          <p:nvPr/>
        </p:nvPicPr>
        <p:blipFill>
          <a:blip r:embed="rId3"/>
          <a:stretch>
            <a:fillRect/>
          </a:stretch>
        </p:blipFill>
        <p:spPr>
          <a:xfrm>
            <a:off x="0" y="810705"/>
            <a:ext cx="9144000" cy="5491050"/>
          </a:xfrm>
          <a:prstGeom prst="rect">
            <a:avLst/>
          </a:prstGeom>
        </p:spPr>
      </p:pic>
      <p:sp>
        <p:nvSpPr>
          <p:cNvPr id="5" name="ZoneTexte 4">
            <a:hlinkClick r:id="rId4" action="ppaction://hlinksldjump"/>
          </p:cNvPr>
          <p:cNvSpPr txBox="1"/>
          <p:nvPr/>
        </p:nvSpPr>
        <p:spPr>
          <a:xfrm>
            <a:off x="630621" y="5186855"/>
            <a:ext cx="1103586" cy="369332"/>
          </a:xfrm>
          <a:prstGeom prst="rect">
            <a:avLst/>
          </a:prstGeom>
          <a:noFill/>
        </p:spPr>
        <p:txBody>
          <a:bodyPr wrap="square" rtlCol="0">
            <a:spAutoFit/>
          </a:bodyPr>
          <a:lstStyle/>
          <a:p>
            <a:r>
              <a:rPr lang="fr-FR" dirty="0">
                <a:hlinkClick r:id="rId4" action="ppaction://hlinksldjump"/>
              </a:rPr>
              <a:t>Retour</a:t>
            </a:r>
            <a:endParaRPr lang="fr-FR" dirty="0"/>
          </a:p>
        </p:txBody>
      </p:sp>
    </p:spTree>
    <p:extLst>
      <p:ext uri="{BB962C8B-B14F-4D97-AF65-F5344CB8AC3E}">
        <p14:creationId xmlns:p14="http://schemas.microsoft.com/office/powerpoint/2010/main" val="1686960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 BTS Services informatiques aux organisations</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2</a:t>
            </a:fld>
            <a:endParaRPr lang="fr-FR" dirty="0"/>
          </a:p>
        </p:txBody>
      </p:sp>
      <p:sp>
        <p:nvSpPr>
          <p:cNvPr id="4" name="Espace réservé du texte 3"/>
          <p:cNvSpPr>
            <a:spLocks noGrp="1"/>
          </p:cNvSpPr>
          <p:nvPr>
            <p:ph type="body" sz="quarter" idx="13"/>
          </p:nvPr>
        </p:nvSpPr>
        <p:spPr>
          <a:xfrm>
            <a:off x="804864" y="2149434"/>
            <a:ext cx="5655314" cy="4036621"/>
          </a:xfrm>
        </p:spPr>
        <p:txBody>
          <a:bodyPr>
            <a:normAutofit/>
          </a:bodyPr>
          <a:lstStyle/>
          <a:p>
            <a:r>
              <a:rPr lang="fr-FR" dirty="0"/>
              <a:t>Arrêté de création publié le 26 avril 2011</a:t>
            </a:r>
          </a:p>
          <a:p>
            <a:r>
              <a:rPr lang="fr-FR" dirty="0"/>
              <a:t>Arrêté de modification publié le 3 novembre 2014</a:t>
            </a:r>
          </a:p>
          <a:p>
            <a:r>
              <a:rPr lang="fr-FR" dirty="0"/>
              <a:t>Première session d’examen en 2013</a:t>
            </a:r>
          </a:p>
          <a:p>
            <a:r>
              <a:rPr lang="fr-FR" dirty="0"/>
              <a:t>Deux options : </a:t>
            </a:r>
          </a:p>
          <a:p>
            <a:pPr lvl="1"/>
            <a:r>
              <a:rPr lang="fr-FR" dirty="0"/>
              <a:t>Option A : « solutions d’infrastructure, systèmes et réseaux » </a:t>
            </a:r>
          </a:p>
          <a:p>
            <a:pPr lvl="1"/>
            <a:r>
              <a:rPr lang="fr-FR" dirty="0"/>
              <a:t>Option B « solutions logicielles et applications métiers »</a:t>
            </a:r>
          </a:p>
          <a:p>
            <a:r>
              <a:rPr lang="fr-FR" dirty="0"/>
              <a:t>Depuis la session 2013 et jusqu’à la session 2018, </a:t>
            </a:r>
            <a:r>
              <a:rPr lang="fr-FR" dirty="0">
                <a:solidFill>
                  <a:schemeClr val="tx1"/>
                </a:solidFill>
              </a:rPr>
              <a:t>27 798 diplômés </a:t>
            </a:r>
          </a:p>
          <a:p>
            <a:pPr lvl="1"/>
            <a:r>
              <a:rPr lang="fr-FR" dirty="0"/>
              <a:t>14478 pour l’option A </a:t>
            </a:r>
          </a:p>
          <a:p>
            <a:pPr lvl="1"/>
            <a:r>
              <a:rPr lang="fr-FR" dirty="0">
                <a:solidFill>
                  <a:schemeClr val="tx1"/>
                </a:solidFill>
              </a:rPr>
              <a:t>13320 pour l’option B</a:t>
            </a:r>
          </a:p>
          <a:p>
            <a:endParaRPr lang="fr-FR" dirty="0">
              <a:solidFill>
                <a:srgbClr val="FF0000"/>
              </a:solidFill>
            </a:endParaRPr>
          </a:p>
          <a:p>
            <a:endParaRPr lang="fr-FR" dirty="0">
              <a:solidFill>
                <a:srgbClr val="FF0000"/>
              </a:solidFill>
            </a:endParaRPr>
          </a:p>
          <a:p>
            <a:endParaRPr lang="fr-FR" dirty="0"/>
          </a:p>
          <a:p>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306180022"/>
              </p:ext>
            </p:extLst>
          </p:nvPr>
        </p:nvGraphicFramePr>
        <p:xfrm>
          <a:off x="6270171" y="1956452"/>
          <a:ext cx="2459499" cy="4508256"/>
        </p:xfrm>
        <a:graphic>
          <a:graphicData uri="http://schemas.openxmlformats.org/drawingml/2006/table">
            <a:tbl>
              <a:tblPr>
                <a:tableStyleId>{5C22544A-7EE6-4342-B048-85BDC9FD1C3A}</a:tableStyleId>
              </a:tblPr>
              <a:tblGrid>
                <a:gridCol w="852487">
                  <a:extLst>
                    <a:ext uri="{9D8B030D-6E8A-4147-A177-3AD203B41FA5}">
                      <a16:colId xmlns:a16="http://schemas.microsoft.com/office/drawing/2014/main" val="20000"/>
                    </a:ext>
                  </a:extLst>
                </a:gridCol>
                <a:gridCol w="803506">
                  <a:extLst>
                    <a:ext uri="{9D8B030D-6E8A-4147-A177-3AD203B41FA5}">
                      <a16:colId xmlns:a16="http://schemas.microsoft.com/office/drawing/2014/main" val="20001"/>
                    </a:ext>
                  </a:extLst>
                </a:gridCol>
                <a:gridCol w="803506">
                  <a:extLst>
                    <a:ext uri="{9D8B030D-6E8A-4147-A177-3AD203B41FA5}">
                      <a16:colId xmlns:a16="http://schemas.microsoft.com/office/drawing/2014/main" val="20002"/>
                    </a:ext>
                  </a:extLst>
                </a:gridCol>
              </a:tblGrid>
              <a:tr h="563532">
                <a:tc>
                  <a:txBody>
                    <a:bodyPr/>
                    <a:lstStyle/>
                    <a:p>
                      <a:pPr algn="ctr" fontAlgn="b"/>
                      <a:endParaRPr lang="fr-FR" sz="1600" b="0" i="0" u="none" strike="noStrike" baseline="0" dirty="0">
                        <a:solidFill>
                          <a:srgbClr val="000000"/>
                        </a:solidFill>
                        <a:effectLst/>
                        <a:latin typeface="Calibri"/>
                      </a:endParaRPr>
                    </a:p>
                  </a:txBody>
                  <a:tcPr marL="0" marR="0" marT="0" marB="0" anchor="b"/>
                </a:tc>
                <a:tc>
                  <a:txBody>
                    <a:bodyPr/>
                    <a:lstStyle/>
                    <a:p>
                      <a:pPr algn="ctr" fontAlgn="b"/>
                      <a:r>
                        <a:rPr lang="fr-FR" sz="1600" b="1" u="none" strike="noStrike" baseline="0" dirty="0">
                          <a:effectLst/>
                        </a:rPr>
                        <a:t>SISR</a:t>
                      </a:r>
                      <a:endParaRPr lang="fr-FR" sz="1600" b="1" i="0" u="none" strike="noStrike" baseline="0" dirty="0">
                        <a:solidFill>
                          <a:srgbClr val="000000"/>
                        </a:solidFill>
                        <a:effectLst/>
                        <a:latin typeface="Calibri"/>
                      </a:endParaRPr>
                    </a:p>
                  </a:txBody>
                  <a:tcPr marL="0" marR="0" marT="0" marB="0" anchor="b"/>
                </a:tc>
                <a:tc>
                  <a:txBody>
                    <a:bodyPr/>
                    <a:lstStyle/>
                    <a:p>
                      <a:pPr algn="ctr" fontAlgn="b"/>
                      <a:r>
                        <a:rPr lang="fr-FR" sz="1600" b="1" u="none" strike="noStrike" baseline="0" dirty="0">
                          <a:effectLst/>
                        </a:rPr>
                        <a:t>SLAM</a:t>
                      </a:r>
                      <a:endParaRPr lang="fr-FR" sz="1600" b="1" i="0" u="none" strike="noStrike" baseline="0" dirty="0">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563532">
                <a:tc>
                  <a:txBody>
                    <a:bodyPr/>
                    <a:lstStyle/>
                    <a:p>
                      <a:pPr algn="ctr" fontAlgn="b"/>
                      <a:r>
                        <a:rPr lang="fr-FR" sz="1600" b="1" u="none" strike="noStrike" baseline="0" dirty="0">
                          <a:effectLst/>
                        </a:rPr>
                        <a:t>2013</a:t>
                      </a:r>
                      <a:endParaRPr lang="fr-FR" sz="1600" b="1" i="0" u="none" strike="noStrike" baseline="0" dirty="0">
                        <a:solidFill>
                          <a:srgbClr val="000000"/>
                        </a:solidFill>
                        <a:effectLst/>
                        <a:latin typeface="Calibri"/>
                      </a:endParaRPr>
                    </a:p>
                  </a:txBody>
                  <a:tcPr marL="0" marR="0" marT="0" marB="0" anchor="b"/>
                </a:tc>
                <a:tc>
                  <a:txBody>
                    <a:bodyPr/>
                    <a:lstStyle/>
                    <a:p>
                      <a:pPr algn="ctr" fontAlgn="b"/>
                      <a:r>
                        <a:rPr lang="fr-FR" sz="1600" u="none" strike="noStrike" baseline="0" dirty="0">
                          <a:effectLst/>
                        </a:rPr>
                        <a:t>2371</a:t>
                      </a:r>
                      <a:endParaRPr lang="fr-FR" sz="1600" b="0" i="0" u="none" strike="noStrike" baseline="0" dirty="0">
                        <a:solidFill>
                          <a:srgbClr val="000000"/>
                        </a:solidFill>
                        <a:effectLst/>
                        <a:latin typeface="Calibri"/>
                      </a:endParaRPr>
                    </a:p>
                  </a:txBody>
                  <a:tcPr marL="0" marR="0" marT="0" marB="0" anchor="b"/>
                </a:tc>
                <a:tc>
                  <a:txBody>
                    <a:bodyPr/>
                    <a:lstStyle/>
                    <a:p>
                      <a:pPr algn="ctr" fontAlgn="b"/>
                      <a:r>
                        <a:rPr lang="fr-FR" sz="1600" u="none" strike="noStrike" baseline="0" dirty="0">
                          <a:effectLst/>
                        </a:rPr>
                        <a:t>2040</a:t>
                      </a:r>
                      <a:endParaRPr lang="fr-FR" sz="1600" b="0" i="0" u="none" strike="noStrike" baseline="0" dirty="0">
                        <a:solidFill>
                          <a:srgbClr val="000000"/>
                        </a:solidFill>
                        <a:effectLst/>
                        <a:latin typeface="Calibri"/>
                      </a:endParaRPr>
                    </a:p>
                  </a:txBody>
                  <a:tcPr marL="0" marR="0" marT="0" marB="0" anchor="b"/>
                </a:tc>
                <a:extLst>
                  <a:ext uri="{0D108BD9-81ED-4DB2-BD59-A6C34878D82A}">
                    <a16:rowId xmlns:a16="http://schemas.microsoft.com/office/drawing/2014/main" val="10001"/>
                  </a:ext>
                </a:extLst>
              </a:tr>
              <a:tr h="563532">
                <a:tc>
                  <a:txBody>
                    <a:bodyPr/>
                    <a:lstStyle/>
                    <a:p>
                      <a:pPr algn="ctr" fontAlgn="b"/>
                      <a:r>
                        <a:rPr lang="fr-FR" sz="1600" b="1" u="none" strike="noStrike" baseline="0" dirty="0">
                          <a:effectLst/>
                        </a:rPr>
                        <a:t>2014</a:t>
                      </a:r>
                      <a:endParaRPr lang="fr-FR" sz="1600" b="1" i="0" u="none" strike="noStrike" baseline="0" dirty="0">
                        <a:solidFill>
                          <a:srgbClr val="000000"/>
                        </a:solidFill>
                        <a:effectLst/>
                        <a:latin typeface="Calibri"/>
                      </a:endParaRPr>
                    </a:p>
                  </a:txBody>
                  <a:tcPr marL="0" marR="0" marT="0" marB="0" anchor="b"/>
                </a:tc>
                <a:tc>
                  <a:txBody>
                    <a:bodyPr/>
                    <a:lstStyle/>
                    <a:p>
                      <a:pPr algn="ctr" fontAlgn="b"/>
                      <a:r>
                        <a:rPr lang="fr-FR" sz="1600" u="none" strike="noStrike" baseline="0" dirty="0">
                          <a:effectLst/>
                        </a:rPr>
                        <a:t>2113</a:t>
                      </a:r>
                      <a:endParaRPr lang="fr-FR" sz="1600" b="0" i="0" u="none" strike="noStrike" baseline="0" dirty="0">
                        <a:solidFill>
                          <a:srgbClr val="000000"/>
                        </a:solidFill>
                        <a:effectLst/>
                        <a:latin typeface="Calibri"/>
                      </a:endParaRPr>
                    </a:p>
                  </a:txBody>
                  <a:tcPr marL="0" marR="0" marT="0" marB="0" anchor="b"/>
                </a:tc>
                <a:tc>
                  <a:txBody>
                    <a:bodyPr/>
                    <a:lstStyle/>
                    <a:p>
                      <a:pPr algn="ctr" fontAlgn="b"/>
                      <a:r>
                        <a:rPr lang="fr-FR" sz="1600" u="none" strike="noStrike" baseline="0">
                          <a:effectLst/>
                        </a:rPr>
                        <a:t>1991</a:t>
                      </a:r>
                      <a:endParaRPr lang="fr-FR" sz="1600" b="0" i="0" u="none" strike="noStrike" baseline="0">
                        <a:solidFill>
                          <a:srgbClr val="000000"/>
                        </a:solidFill>
                        <a:effectLst/>
                        <a:latin typeface="Calibri"/>
                      </a:endParaRPr>
                    </a:p>
                  </a:txBody>
                  <a:tcPr marL="0" marR="0" marT="0" marB="0" anchor="b"/>
                </a:tc>
                <a:extLst>
                  <a:ext uri="{0D108BD9-81ED-4DB2-BD59-A6C34878D82A}">
                    <a16:rowId xmlns:a16="http://schemas.microsoft.com/office/drawing/2014/main" val="10002"/>
                  </a:ext>
                </a:extLst>
              </a:tr>
              <a:tr h="563532">
                <a:tc>
                  <a:txBody>
                    <a:bodyPr/>
                    <a:lstStyle/>
                    <a:p>
                      <a:pPr algn="ctr" fontAlgn="b"/>
                      <a:r>
                        <a:rPr lang="fr-FR" sz="1600" b="1" u="none" strike="noStrike" baseline="0" dirty="0">
                          <a:effectLst/>
                        </a:rPr>
                        <a:t>2015</a:t>
                      </a:r>
                      <a:endParaRPr lang="fr-FR" sz="1600" b="1" i="0" u="none" strike="noStrike" baseline="0" dirty="0">
                        <a:solidFill>
                          <a:srgbClr val="000000"/>
                        </a:solidFill>
                        <a:effectLst/>
                        <a:latin typeface="Calibri"/>
                      </a:endParaRPr>
                    </a:p>
                  </a:txBody>
                  <a:tcPr marL="0" marR="0" marT="0" marB="0" anchor="b"/>
                </a:tc>
                <a:tc>
                  <a:txBody>
                    <a:bodyPr/>
                    <a:lstStyle/>
                    <a:p>
                      <a:pPr algn="ctr" fontAlgn="b"/>
                      <a:r>
                        <a:rPr lang="fr-FR" sz="1600" u="none" strike="noStrike" baseline="0" dirty="0">
                          <a:effectLst/>
                        </a:rPr>
                        <a:t>2465</a:t>
                      </a:r>
                      <a:endParaRPr lang="fr-FR" sz="1600" b="0" i="0" u="none" strike="noStrike" baseline="0" dirty="0">
                        <a:solidFill>
                          <a:srgbClr val="000000"/>
                        </a:solidFill>
                        <a:effectLst/>
                        <a:latin typeface="Calibri"/>
                      </a:endParaRPr>
                    </a:p>
                  </a:txBody>
                  <a:tcPr marL="0" marR="0" marT="0" marB="0" anchor="b"/>
                </a:tc>
                <a:tc>
                  <a:txBody>
                    <a:bodyPr/>
                    <a:lstStyle/>
                    <a:p>
                      <a:pPr algn="ctr" fontAlgn="b"/>
                      <a:r>
                        <a:rPr lang="fr-FR" sz="1600" u="none" strike="noStrike" baseline="0">
                          <a:effectLst/>
                        </a:rPr>
                        <a:t>2226</a:t>
                      </a:r>
                      <a:endParaRPr lang="fr-FR" sz="1600" b="0" i="0" u="none" strike="noStrike" baseline="0">
                        <a:solidFill>
                          <a:srgbClr val="000000"/>
                        </a:solidFill>
                        <a:effectLst/>
                        <a:latin typeface="Calibri"/>
                      </a:endParaRPr>
                    </a:p>
                  </a:txBody>
                  <a:tcPr marL="0" marR="0" marT="0" marB="0" anchor="b"/>
                </a:tc>
                <a:extLst>
                  <a:ext uri="{0D108BD9-81ED-4DB2-BD59-A6C34878D82A}">
                    <a16:rowId xmlns:a16="http://schemas.microsoft.com/office/drawing/2014/main" val="10003"/>
                  </a:ext>
                </a:extLst>
              </a:tr>
              <a:tr h="563532">
                <a:tc>
                  <a:txBody>
                    <a:bodyPr/>
                    <a:lstStyle/>
                    <a:p>
                      <a:pPr algn="ctr" fontAlgn="b"/>
                      <a:r>
                        <a:rPr lang="fr-FR" sz="1600" b="1" u="none" strike="noStrike" baseline="0" dirty="0">
                          <a:effectLst/>
                        </a:rPr>
                        <a:t>2016</a:t>
                      </a:r>
                      <a:endParaRPr lang="fr-FR" sz="1600" b="1" i="0" u="none" strike="noStrike" baseline="0" dirty="0">
                        <a:solidFill>
                          <a:srgbClr val="000000"/>
                        </a:solidFill>
                        <a:effectLst/>
                        <a:latin typeface="Calibri"/>
                      </a:endParaRPr>
                    </a:p>
                  </a:txBody>
                  <a:tcPr marL="0" marR="0" marT="0" marB="0" anchor="b"/>
                </a:tc>
                <a:tc>
                  <a:txBody>
                    <a:bodyPr/>
                    <a:lstStyle/>
                    <a:p>
                      <a:pPr algn="ctr" fontAlgn="b"/>
                      <a:r>
                        <a:rPr lang="fr-FR" sz="1600" u="none" strike="noStrike" baseline="0" dirty="0">
                          <a:effectLst/>
                        </a:rPr>
                        <a:t>2562</a:t>
                      </a:r>
                      <a:endParaRPr lang="fr-FR" sz="1600" b="0" i="0" u="none" strike="noStrike" baseline="0" dirty="0">
                        <a:solidFill>
                          <a:srgbClr val="000000"/>
                        </a:solidFill>
                        <a:effectLst/>
                        <a:latin typeface="Calibri"/>
                      </a:endParaRPr>
                    </a:p>
                  </a:txBody>
                  <a:tcPr marL="0" marR="0" marT="0" marB="0" anchor="b"/>
                </a:tc>
                <a:tc>
                  <a:txBody>
                    <a:bodyPr/>
                    <a:lstStyle/>
                    <a:p>
                      <a:pPr algn="ctr" fontAlgn="b"/>
                      <a:r>
                        <a:rPr lang="fr-FR" sz="1600" u="none" strike="noStrike" baseline="0" dirty="0">
                          <a:effectLst/>
                        </a:rPr>
                        <a:t>2457</a:t>
                      </a:r>
                      <a:endParaRPr lang="fr-FR" sz="1600" b="0" i="0" u="none" strike="noStrike" baseline="0" dirty="0">
                        <a:solidFill>
                          <a:srgbClr val="000000"/>
                        </a:solidFill>
                        <a:effectLst/>
                        <a:latin typeface="Calibri"/>
                      </a:endParaRPr>
                    </a:p>
                  </a:txBody>
                  <a:tcPr marL="0" marR="0" marT="0" marB="0" anchor="b"/>
                </a:tc>
                <a:extLst>
                  <a:ext uri="{0D108BD9-81ED-4DB2-BD59-A6C34878D82A}">
                    <a16:rowId xmlns:a16="http://schemas.microsoft.com/office/drawing/2014/main" val="10004"/>
                  </a:ext>
                </a:extLst>
              </a:tr>
              <a:tr h="563532">
                <a:tc>
                  <a:txBody>
                    <a:bodyPr/>
                    <a:lstStyle/>
                    <a:p>
                      <a:pPr algn="ctr" fontAlgn="b"/>
                      <a:r>
                        <a:rPr lang="fr-FR" sz="1600" b="1" u="none" strike="noStrike" baseline="0" dirty="0">
                          <a:effectLst/>
                        </a:rPr>
                        <a:t>2017</a:t>
                      </a:r>
                      <a:endParaRPr lang="fr-FR" sz="1600" b="1" i="0" u="none" strike="noStrike" baseline="0" dirty="0">
                        <a:solidFill>
                          <a:srgbClr val="000000"/>
                        </a:solidFill>
                        <a:effectLst/>
                        <a:latin typeface="Calibri"/>
                      </a:endParaRPr>
                    </a:p>
                  </a:txBody>
                  <a:tcPr marL="0" marR="0" marT="0" marB="0" anchor="b"/>
                </a:tc>
                <a:tc>
                  <a:txBody>
                    <a:bodyPr/>
                    <a:lstStyle/>
                    <a:p>
                      <a:pPr algn="ctr" fontAlgn="b"/>
                      <a:r>
                        <a:rPr lang="fr-FR" sz="1600" u="none" strike="noStrike" baseline="0" dirty="0">
                          <a:effectLst/>
                        </a:rPr>
                        <a:t>2519</a:t>
                      </a:r>
                      <a:endParaRPr lang="fr-FR" sz="1600" b="0" i="0" u="none" strike="noStrike" baseline="0" dirty="0">
                        <a:solidFill>
                          <a:srgbClr val="000000"/>
                        </a:solidFill>
                        <a:effectLst/>
                        <a:latin typeface="Calibri"/>
                      </a:endParaRPr>
                    </a:p>
                  </a:txBody>
                  <a:tcPr marL="0" marR="0" marT="0" marB="0" anchor="b"/>
                </a:tc>
                <a:tc>
                  <a:txBody>
                    <a:bodyPr/>
                    <a:lstStyle/>
                    <a:p>
                      <a:pPr algn="ctr" fontAlgn="b"/>
                      <a:r>
                        <a:rPr lang="fr-FR" sz="1600" u="none" strike="noStrike" baseline="0" dirty="0">
                          <a:effectLst/>
                        </a:rPr>
                        <a:t>2364</a:t>
                      </a:r>
                      <a:endParaRPr lang="fr-FR" sz="1600" b="0" i="0" u="none" strike="noStrike" baseline="0" dirty="0">
                        <a:solidFill>
                          <a:srgbClr val="000000"/>
                        </a:solidFill>
                        <a:effectLst/>
                        <a:latin typeface="Calibri"/>
                      </a:endParaRPr>
                    </a:p>
                  </a:txBody>
                  <a:tcPr marL="0" marR="0" marT="0" marB="0" anchor="b"/>
                </a:tc>
                <a:extLst>
                  <a:ext uri="{0D108BD9-81ED-4DB2-BD59-A6C34878D82A}">
                    <a16:rowId xmlns:a16="http://schemas.microsoft.com/office/drawing/2014/main" val="10005"/>
                  </a:ext>
                </a:extLst>
              </a:tr>
              <a:tr h="563532">
                <a:tc>
                  <a:txBody>
                    <a:bodyPr/>
                    <a:lstStyle/>
                    <a:p>
                      <a:pPr marL="0" algn="ctr" defTabSz="457200" rtl="0" eaLnBrk="1" fontAlgn="b" latinLnBrk="0" hangingPunct="1"/>
                      <a:r>
                        <a:rPr lang="fr-FR" sz="1600" b="1" u="none" strike="noStrike" kern="1200" baseline="0" dirty="0">
                          <a:solidFill>
                            <a:schemeClr val="dk1"/>
                          </a:solidFill>
                          <a:effectLst/>
                          <a:latin typeface="+mn-lt"/>
                          <a:ea typeface="+mn-ea"/>
                          <a:cs typeface="+mn-cs"/>
                        </a:rPr>
                        <a:t>2018</a:t>
                      </a:r>
                    </a:p>
                  </a:txBody>
                  <a:tcPr marL="0" marR="0" marT="0" marB="0" anchor="b"/>
                </a:tc>
                <a:tc>
                  <a:txBody>
                    <a:bodyPr/>
                    <a:lstStyle/>
                    <a:p>
                      <a:pPr marL="0" algn="ctr" defTabSz="457200" rtl="0" eaLnBrk="1" fontAlgn="b" latinLnBrk="0" hangingPunct="1"/>
                      <a:r>
                        <a:rPr lang="fr-FR" sz="1600" u="none" strike="noStrike" kern="1200" baseline="0" dirty="0">
                          <a:solidFill>
                            <a:schemeClr val="dk1"/>
                          </a:solidFill>
                          <a:effectLst/>
                          <a:latin typeface="+mn-lt"/>
                          <a:ea typeface="+mn-ea"/>
                          <a:cs typeface="+mn-cs"/>
                        </a:rPr>
                        <a:t>2448</a:t>
                      </a:r>
                    </a:p>
                  </a:txBody>
                  <a:tcPr marL="0" marR="0" marT="0" marB="0" anchor="b"/>
                </a:tc>
                <a:tc>
                  <a:txBody>
                    <a:bodyPr/>
                    <a:lstStyle/>
                    <a:p>
                      <a:pPr marL="0" algn="ctr" defTabSz="457200" rtl="0" eaLnBrk="1" fontAlgn="b" latinLnBrk="0" hangingPunct="1"/>
                      <a:r>
                        <a:rPr lang="fr-FR" sz="1600" u="none" strike="noStrike" kern="1200" baseline="0" dirty="0">
                          <a:solidFill>
                            <a:schemeClr val="dk1"/>
                          </a:solidFill>
                          <a:effectLst/>
                          <a:latin typeface="+mn-lt"/>
                          <a:ea typeface="+mn-ea"/>
                          <a:cs typeface="+mn-cs"/>
                        </a:rPr>
                        <a:t>2242</a:t>
                      </a:r>
                    </a:p>
                  </a:txBody>
                  <a:tcPr marL="0" marR="0" marT="0" marB="0" anchor="b"/>
                </a:tc>
                <a:extLst>
                  <a:ext uri="{0D108BD9-81ED-4DB2-BD59-A6C34878D82A}">
                    <a16:rowId xmlns:a16="http://schemas.microsoft.com/office/drawing/2014/main" val="2185108105"/>
                  </a:ext>
                </a:extLst>
              </a:tr>
              <a:tr h="563532">
                <a:tc>
                  <a:txBody>
                    <a:bodyPr/>
                    <a:lstStyle/>
                    <a:p>
                      <a:pPr algn="ctr" fontAlgn="b"/>
                      <a:r>
                        <a:rPr lang="fr-FR" sz="1600" b="1" u="none" strike="noStrike" baseline="0" dirty="0">
                          <a:effectLst/>
                        </a:rPr>
                        <a:t>TOTAL</a:t>
                      </a:r>
                      <a:endParaRPr lang="fr-FR" sz="1600" b="1" i="0" u="none" strike="noStrike" baseline="0" dirty="0">
                        <a:solidFill>
                          <a:srgbClr val="000000"/>
                        </a:solidFill>
                        <a:effectLst/>
                        <a:latin typeface="Calibri"/>
                      </a:endParaRPr>
                    </a:p>
                  </a:txBody>
                  <a:tcPr marL="0" marR="0" marT="0" marB="0" anchor="b"/>
                </a:tc>
                <a:tc>
                  <a:txBody>
                    <a:bodyPr/>
                    <a:lstStyle/>
                    <a:p>
                      <a:pPr algn="ctr" fontAlgn="b"/>
                      <a:r>
                        <a:rPr lang="fr-FR" sz="1600" b="1" u="none" strike="noStrike" baseline="0" dirty="0">
                          <a:effectLst/>
                        </a:rPr>
                        <a:t>14478</a:t>
                      </a:r>
                      <a:endParaRPr lang="fr-FR" sz="1600" b="1" i="0" u="none" strike="noStrike" baseline="0" dirty="0">
                        <a:solidFill>
                          <a:srgbClr val="000000"/>
                        </a:solidFill>
                        <a:effectLst/>
                        <a:latin typeface="Calibri"/>
                      </a:endParaRPr>
                    </a:p>
                  </a:txBody>
                  <a:tcPr marL="0" marR="0" marT="0" marB="0" anchor="b"/>
                </a:tc>
                <a:tc>
                  <a:txBody>
                    <a:bodyPr/>
                    <a:lstStyle/>
                    <a:p>
                      <a:pPr algn="ctr" fontAlgn="b"/>
                      <a:r>
                        <a:rPr lang="fr-FR" sz="1600" b="1" u="none" strike="noStrike" baseline="0" dirty="0">
                          <a:effectLst/>
                        </a:rPr>
                        <a:t>13320</a:t>
                      </a:r>
                      <a:endParaRPr lang="fr-FR" sz="1600" b="1" i="0" u="none" strike="noStrike" baseline="0" dirty="0">
                        <a:solidFill>
                          <a:srgbClr val="000000"/>
                        </a:solidFill>
                        <a:effectLst/>
                        <a:latin typeface="Calibri"/>
                      </a:endParaRPr>
                    </a:p>
                  </a:txBody>
                  <a:tcPr marL="0" marR="0" marT="0" marB="0" anchor="b"/>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757423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Le processus d’élaboration du diplôme</a:t>
            </a:r>
          </a:p>
        </p:txBody>
      </p:sp>
      <p:sp>
        <p:nvSpPr>
          <p:cNvPr id="3" name="Espace réservé du numéro de diapositive 2"/>
          <p:cNvSpPr>
            <a:spLocks noGrp="1"/>
          </p:cNvSpPr>
          <p:nvPr>
            <p:ph type="sldNum" sz="quarter" idx="12"/>
          </p:nvPr>
        </p:nvSpPr>
        <p:spPr/>
        <p:txBody>
          <a:bodyPr/>
          <a:lstStyle/>
          <a:p>
            <a:fld id="{A786685B-2977-D546-9E3D-3CA676A47F0C}" type="slidenum">
              <a:rPr lang="fr-FR" smtClean="0"/>
              <a:pPr/>
              <a:t>3</a:t>
            </a:fld>
            <a:endParaRPr lang="fr-FR" dirty="0"/>
          </a:p>
        </p:txBody>
      </p:sp>
      <p:graphicFrame>
        <p:nvGraphicFramePr>
          <p:cNvPr id="5" name="Diagramme 4"/>
          <p:cNvGraphicFramePr/>
          <p:nvPr>
            <p:extLst>
              <p:ext uri="{D42A27DB-BD31-4B8C-83A1-F6EECF244321}">
                <p14:modId xmlns:p14="http://schemas.microsoft.com/office/powerpoint/2010/main" val="835642460"/>
              </p:ext>
            </p:extLst>
          </p:nvPr>
        </p:nvGraphicFramePr>
        <p:xfrm>
          <a:off x="292893" y="1828801"/>
          <a:ext cx="8270082" cy="489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764381" y="1828801"/>
            <a:ext cx="5183981" cy="1200329"/>
          </a:xfrm>
          <a:prstGeom prst="rect">
            <a:avLst/>
          </a:prstGeom>
          <a:noFill/>
        </p:spPr>
        <p:txBody>
          <a:bodyPr wrap="square" rtlCol="0">
            <a:spAutoFit/>
          </a:bodyPr>
          <a:lstStyle/>
          <a:p>
            <a:pPr algn="ctr"/>
            <a:r>
              <a:rPr lang="fr-FR" sz="2400" dirty="0"/>
              <a:t>Des travaux menés dans le cadre de la 16</a:t>
            </a:r>
            <a:r>
              <a:rPr lang="fr-FR" sz="2400" baseline="30000" dirty="0"/>
              <a:t>ème</a:t>
            </a:r>
            <a:r>
              <a:rPr lang="fr-FR" sz="2400" dirty="0"/>
              <a:t> CPC</a:t>
            </a:r>
          </a:p>
          <a:p>
            <a:pPr algn="ctr"/>
            <a:r>
              <a:rPr lang="fr-FR" sz="2400" b="1" i="1" dirty="0"/>
              <a:t>Services administratifs et financiers</a:t>
            </a:r>
          </a:p>
        </p:txBody>
      </p:sp>
    </p:spTree>
    <p:extLst>
      <p:ext uri="{BB962C8B-B14F-4D97-AF65-F5344CB8AC3E}">
        <p14:creationId xmlns:p14="http://schemas.microsoft.com/office/powerpoint/2010/main" val="315859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CONTEXTE ET MODALITÉ de la </a:t>
            </a:r>
            <a:r>
              <a:rPr lang="fr-FR" dirty="0" err="1"/>
              <a:t>rÉVISION</a:t>
            </a:r>
            <a:endParaRPr lang="fr-FR" dirty="0"/>
          </a:p>
        </p:txBody>
      </p:sp>
      <p:sp>
        <p:nvSpPr>
          <p:cNvPr id="5" name="Espace réservé du numéro de diapositive 4"/>
          <p:cNvSpPr>
            <a:spLocks noGrp="1"/>
          </p:cNvSpPr>
          <p:nvPr>
            <p:ph type="sldNum" sz="quarter" idx="12"/>
          </p:nvPr>
        </p:nvSpPr>
        <p:spPr/>
        <p:txBody>
          <a:bodyPr/>
          <a:lstStyle/>
          <a:p>
            <a:fld id="{A786685B-2977-D546-9E3D-3CA676A47F0C}" type="slidenum">
              <a:rPr lang="fr-FR" smtClean="0"/>
              <a:pPr/>
              <a:t>4</a:t>
            </a:fld>
            <a:endParaRPr lang="fr-FR" dirty="0"/>
          </a:p>
        </p:txBody>
      </p:sp>
      <p:sp>
        <p:nvSpPr>
          <p:cNvPr id="6" name="Espace réservé du texte 5"/>
          <p:cNvSpPr>
            <a:spLocks noGrp="1"/>
          </p:cNvSpPr>
          <p:nvPr>
            <p:ph type="body" sz="quarter" idx="13"/>
          </p:nvPr>
        </p:nvSpPr>
        <p:spPr/>
        <p:txBody>
          <a:bodyPr>
            <a:normAutofit/>
          </a:bodyPr>
          <a:lstStyle/>
          <a:p>
            <a:r>
              <a:rPr lang="fr-FR" dirty="0"/>
              <a:t>Une organisation du diplôme en blocs de compétences</a:t>
            </a:r>
          </a:p>
          <a:p>
            <a:pPr lvl="1"/>
            <a:r>
              <a:rPr lang="fr-FR" dirty="0">
                <a:solidFill>
                  <a:srgbClr val="683086"/>
                </a:solidFill>
              </a:rPr>
              <a:t>pour répondre aux objectifs de </a:t>
            </a:r>
            <a:r>
              <a:rPr lang="fr-FR" b="1" dirty="0">
                <a:solidFill>
                  <a:srgbClr val="683086"/>
                </a:solidFill>
              </a:rPr>
              <a:t>la loi de 2014 </a:t>
            </a:r>
            <a:r>
              <a:rPr lang="fr-FR" dirty="0">
                <a:solidFill>
                  <a:srgbClr val="683086"/>
                </a:solidFill>
              </a:rPr>
              <a:t>sur la formation professionnelle, réaffirmés par </a:t>
            </a:r>
            <a:r>
              <a:rPr lang="fr-FR" b="1" dirty="0">
                <a:solidFill>
                  <a:srgbClr val="683086"/>
                </a:solidFill>
              </a:rPr>
              <a:t>la loi  pour la liberté de choisir son avenir professionnel</a:t>
            </a:r>
          </a:p>
          <a:p>
            <a:pPr lvl="1"/>
            <a:r>
              <a:rPr lang="fr-FR" dirty="0">
                <a:solidFill>
                  <a:srgbClr val="683086"/>
                </a:solidFill>
              </a:rPr>
              <a:t>pour prendre en compte la </a:t>
            </a:r>
            <a:r>
              <a:rPr lang="fr-FR" b="1" dirty="0">
                <a:solidFill>
                  <a:srgbClr val="683086"/>
                </a:solidFill>
              </a:rPr>
              <a:t>diversité des parcours </a:t>
            </a:r>
            <a:r>
              <a:rPr lang="fr-FR" dirty="0">
                <a:solidFill>
                  <a:srgbClr val="683086"/>
                </a:solidFill>
              </a:rPr>
              <a:t>d’accès à la qualification et à la certification</a:t>
            </a:r>
          </a:p>
          <a:p>
            <a:pPr lvl="2"/>
            <a:endParaRPr lang="fr-FR" sz="1200" dirty="0"/>
          </a:p>
          <a:p>
            <a:r>
              <a:rPr lang="fr-FR" dirty="0"/>
              <a:t>Méthode adoptée</a:t>
            </a:r>
          </a:p>
          <a:p>
            <a:pPr lvl="1"/>
            <a:r>
              <a:rPr lang="fr-FR" dirty="0">
                <a:solidFill>
                  <a:srgbClr val="683086"/>
                </a:solidFill>
              </a:rPr>
              <a:t>Un article a été publié sur le site du </a:t>
            </a:r>
            <a:r>
              <a:rPr lang="fr-FR" dirty="0" err="1">
                <a:solidFill>
                  <a:srgbClr val="683086"/>
                </a:solidFill>
              </a:rPr>
              <a:t>Certa</a:t>
            </a:r>
            <a:r>
              <a:rPr lang="fr-FR" dirty="0">
                <a:solidFill>
                  <a:srgbClr val="683086"/>
                </a:solidFill>
              </a:rPr>
              <a:t> pour </a:t>
            </a:r>
            <a:r>
              <a:rPr lang="fr-FR" b="1" dirty="0">
                <a:solidFill>
                  <a:srgbClr val="683086"/>
                </a:solidFill>
              </a:rPr>
              <a:t>informer les enseignants </a:t>
            </a:r>
            <a:r>
              <a:rPr lang="fr-FR" dirty="0">
                <a:solidFill>
                  <a:srgbClr val="683086"/>
                </a:solidFill>
              </a:rPr>
              <a:t>à propos de la révision (mars 2018) : </a:t>
            </a:r>
            <a:r>
              <a:rPr lang="fr-FR" dirty="0">
                <a:solidFill>
                  <a:srgbClr val="683086"/>
                </a:solidFill>
                <a:hlinkClick r:id="rId3"/>
              </a:rPr>
              <a:t>https://www.reseaucerta.org/evolution-bts-sio-blocs-competences</a:t>
            </a:r>
            <a:r>
              <a:rPr lang="fr-FR" dirty="0">
                <a:solidFill>
                  <a:srgbClr val="683086"/>
                </a:solidFill>
              </a:rPr>
              <a:t>.</a:t>
            </a:r>
          </a:p>
          <a:p>
            <a:pPr lvl="1"/>
            <a:r>
              <a:rPr lang="fr-FR" b="1" dirty="0">
                <a:solidFill>
                  <a:srgbClr val="683086"/>
                </a:solidFill>
              </a:rPr>
              <a:t>Sollicitation de professionnels </a:t>
            </a:r>
            <a:r>
              <a:rPr lang="fr-FR" dirty="0">
                <a:solidFill>
                  <a:srgbClr val="683086"/>
                </a:solidFill>
              </a:rPr>
              <a:t>du secteur d’activité pour l’évolution du diplôme : Syntec numérique, </a:t>
            </a:r>
            <a:r>
              <a:rPr lang="fr-FR" dirty="0" err="1">
                <a:solidFill>
                  <a:srgbClr val="683086"/>
                </a:solidFill>
              </a:rPr>
              <a:t>Cinov</a:t>
            </a:r>
            <a:r>
              <a:rPr lang="fr-FR" dirty="0">
                <a:solidFill>
                  <a:srgbClr val="683086"/>
                </a:solidFill>
              </a:rPr>
              <a:t>-IT, Cisco, IBM</a:t>
            </a:r>
          </a:p>
          <a:p>
            <a:pPr lvl="1"/>
            <a:r>
              <a:rPr lang="fr-FR" dirty="0">
                <a:solidFill>
                  <a:srgbClr val="683086"/>
                </a:solidFill>
              </a:rPr>
              <a:t>Constitution </a:t>
            </a:r>
            <a:r>
              <a:rPr lang="fr-FR" b="1" dirty="0">
                <a:solidFill>
                  <a:srgbClr val="683086"/>
                </a:solidFill>
              </a:rPr>
              <a:t>d’un groupe de travail  </a:t>
            </a:r>
            <a:r>
              <a:rPr lang="fr-FR" dirty="0">
                <a:solidFill>
                  <a:srgbClr val="683086"/>
                </a:solidFill>
              </a:rPr>
              <a:t>regroupant enseignants et inspecteurs pour réécrire les éléments du référentiel</a:t>
            </a:r>
          </a:p>
          <a:p>
            <a:pPr lvl="1"/>
            <a:r>
              <a:rPr lang="fr-FR" b="1" dirty="0">
                <a:solidFill>
                  <a:srgbClr val="683086"/>
                </a:solidFill>
              </a:rPr>
              <a:t>Enquête</a:t>
            </a:r>
            <a:r>
              <a:rPr lang="fr-FR" dirty="0">
                <a:solidFill>
                  <a:srgbClr val="683086"/>
                </a:solidFill>
              </a:rPr>
              <a:t> auprès des équipes enseignantes dont les résultats sont disponibles à l’adresse </a:t>
            </a:r>
            <a:r>
              <a:rPr lang="fr-FR" dirty="0">
                <a:solidFill>
                  <a:srgbClr val="683086"/>
                </a:solidFill>
                <a:hlinkClick r:id="rId4"/>
              </a:rPr>
              <a:t>https://www.reseaucerta.org/sites/default/files/enquetes/resultatEnqueteBtsSio_2018.pdf</a:t>
            </a:r>
            <a:endParaRPr lang="fr-FR" dirty="0">
              <a:solidFill>
                <a:srgbClr val="683086"/>
              </a:solidFill>
            </a:endParaRPr>
          </a:p>
          <a:p>
            <a:pPr lvl="1"/>
            <a:endParaRPr lang="fr-FR" dirty="0">
              <a:solidFill>
                <a:srgbClr val="683086"/>
              </a:solidFill>
            </a:endParaRPr>
          </a:p>
          <a:p>
            <a:endParaRPr lang="fr-FR" dirty="0">
              <a:solidFill>
                <a:srgbClr val="683086"/>
              </a:solidFill>
            </a:endParaRPr>
          </a:p>
        </p:txBody>
      </p:sp>
    </p:spTree>
    <p:extLst>
      <p:ext uri="{BB962C8B-B14F-4D97-AF65-F5344CB8AC3E}">
        <p14:creationId xmlns:p14="http://schemas.microsoft.com/office/powerpoint/2010/main" val="232863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BESOINS D’ÉVOLUTION</a:t>
            </a:r>
          </a:p>
        </p:txBody>
      </p:sp>
      <p:sp>
        <p:nvSpPr>
          <p:cNvPr id="3" name="Espace réservé du contenu 2"/>
          <p:cNvSpPr>
            <a:spLocks noGrp="1"/>
          </p:cNvSpPr>
          <p:nvPr>
            <p:ph idx="1"/>
          </p:nvPr>
        </p:nvSpPr>
        <p:spPr/>
        <p:txBody>
          <a:bodyPr/>
          <a:lstStyle/>
          <a:p>
            <a:pPr marL="0" indent="0">
              <a:buNone/>
            </a:pPr>
            <a:r>
              <a:rPr lang="fr-FR" dirty="0"/>
              <a:t> </a:t>
            </a:r>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5</a:t>
            </a:fld>
            <a:endParaRPr lang="fr-FR"/>
          </a:p>
        </p:txBody>
      </p:sp>
      <p:sp>
        <p:nvSpPr>
          <p:cNvPr id="5" name="Rectangle 4"/>
          <p:cNvSpPr/>
          <p:nvPr/>
        </p:nvSpPr>
        <p:spPr>
          <a:xfrm>
            <a:off x="805400" y="1721922"/>
            <a:ext cx="7566704" cy="4647426"/>
          </a:xfrm>
          <a:prstGeom prst="rect">
            <a:avLst/>
          </a:prstGeom>
        </p:spPr>
        <p:txBody>
          <a:bodyPr wrap="square">
            <a:spAutoFit/>
          </a:bodyPr>
          <a:lstStyle/>
          <a:p>
            <a:pPr marL="342900" indent="-342900">
              <a:spcBef>
                <a:spcPct val="20000"/>
              </a:spcBef>
              <a:buFont typeface="Wingdings" panose="05000000000000000000" pitchFamily="2" charset="2"/>
              <a:buChar char="§"/>
            </a:pPr>
            <a:r>
              <a:rPr lang="fr-FR" sz="2000" dirty="0">
                <a:solidFill>
                  <a:srgbClr val="683086"/>
                </a:solidFill>
              </a:rPr>
              <a:t> Rappel sur l’organisation du diplôme actuel</a:t>
            </a:r>
          </a:p>
          <a:p>
            <a:pPr marL="742950" lvl="1" indent="-285750">
              <a:spcBef>
                <a:spcPct val="20000"/>
              </a:spcBef>
              <a:buChar char="■"/>
            </a:pPr>
            <a:r>
              <a:rPr lang="fr-FR" sz="1400" dirty="0">
                <a:solidFill>
                  <a:srgbClr val="683086"/>
                </a:solidFill>
              </a:rPr>
              <a:t>Une organisation en </a:t>
            </a:r>
            <a:r>
              <a:rPr lang="fr-FR" sz="1400" b="1" dirty="0">
                <a:solidFill>
                  <a:srgbClr val="683086"/>
                </a:solidFill>
              </a:rPr>
              <a:t>processus</a:t>
            </a:r>
            <a:r>
              <a:rPr lang="fr-FR" sz="1400" dirty="0">
                <a:solidFill>
                  <a:srgbClr val="683086"/>
                </a:solidFill>
              </a:rPr>
              <a:t> (selon les principes du </a:t>
            </a:r>
            <a:r>
              <a:rPr lang="fr-FR" sz="1400" dirty="0">
                <a:solidFill>
                  <a:srgbClr val="683086"/>
                </a:solidFill>
                <a:hlinkClick r:id="rId3"/>
              </a:rPr>
              <a:t>référentiel ITIL</a:t>
            </a:r>
            <a:r>
              <a:rPr lang="fr-FR" sz="1400" dirty="0">
                <a:solidFill>
                  <a:srgbClr val="683086"/>
                </a:solidFill>
              </a:rPr>
              <a:t>)</a:t>
            </a:r>
          </a:p>
          <a:p>
            <a:pPr marL="742950" lvl="1" indent="-285750">
              <a:spcBef>
                <a:spcPct val="20000"/>
              </a:spcBef>
              <a:buChar char="■"/>
            </a:pPr>
            <a:r>
              <a:rPr lang="fr-FR" sz="1400" dirty="0">
                <a:solidFill>
                  <a:srgbClr val="683086"/>
                </a:solidFill>
              </a:rPr>
              <a:t>Des épreuves évaluant l’acquisition de compétences de différents processus</a:t>
            </a:r>
          </a:p>
          <a:p>
            <a:pPr marL="742950" lvl="1" indent="-285750">
              <a:spcBef>
                <a:spcPct val="20000"/>
              </a:spcBef>
              <a:buChar char="■"/>
            </a:pPr>
            <a:r>
              <a:rPr lang="fr-FR" sz="1400" dirty="0">
                <a:solidFill>
                  <a:srgbClr val="683086"/>
                </a:solidFill>
              </a:rPr>
              <a:t>Une organisation du diplôme incompatible avec l’approche blocs de compétences</a:t>
            </a:r>
          </a:p>
          <a:p>
            <a:pPr marL="742950" lvl="1" indent="-285750">
              <a:spcBef>
                <a:spcPct val="20000"/>
              </a:spcBef>
              <a:buChar char="■"/>
            </a:pPr>
            <a:endParaRPr lang="fr-FR" sz="1400" dirty="0">
              <a:solidFill>
                <a:srgbClr val="683086"/>
              </a:solidFill>
            </a:endParaRPr>
          </a:p>
          <a:p>
            <a:pPr marL="285750" indent="-285750">
              <a:spcBef>
                <a:spcPct val="20000"/>
              </a:spcBef>
              <a:buChar char="■"/>
            </a:pPr>
            <a:endParaRPr lang="fr-FR" sz="1400" dirty="0">
              <a:solidFill>
                <a:srgbClr val="683086"/>
              </a:solidFill>
            </a:endParaRPr>
          </a:p>
          <a:p>
            <a:pPr marL="342900" indent="-342900">
              <a:spcBef>
                <a:spcPct val="20000"/>
              </a:spcBef>
              <a:buFont typeface="Wingdings" panose="05000000000000000000" pitchFamily="2" charset="2"/>
              <a:buChar char="§"/>
            </a:pPr>
            <a:r>
              <a:rPr lang="fr-FR" sz="2000" dirty="0">
                <a:solidFill>
                  <a:srgbClr val="683086"/>
                </a:solidFill>
              </a:rPr>
              <a:t>De nouvelles exigences pour exercer le métier</a:t>
            </a:r>
          </a:p>
          <a:p>
            <a:pPr marL="742950" lvl="1" indent="-285750">
              <a:spcBef>
                <a:spcPct val="20000"/>
              </a:spcBef>
              <a:buChar char="■"/>
            </a:pPr>
            <a:r>
              <a:rPr lang="fr-FR" sz="1400" dirty="0">
                <a:solidFill>
                  <a:srgbClr val="683086"/>
                </a:solidFill>
              </a:rPr>
              <a:t>Le renforcement des fonctions </a:t>
            </a:r>
            <a:r>
              <a:rPr lang="fr-FR" sz="1400" b="1" dirty="0">
                <a:solidFill>
                  <a:srgbClr val="683086"/>
                </a:solidFill>
              </a:rPr>
              <a:t>support </a:t>
            </a:r>
            <a:r>
              <a:rPr lang="fr-FR" sz="1400" dirty="0">
                <a:solidFill>
                  <a:srgbClr val="683086"/>
                </a:solidFill>
              </a:rPr>
              <a:t>et </a:t>
            </a:r>
            <a:r>
              <a:rPr lang="fr-FR" sz="1400" b="1" dirty="0">
                <a:solidFill>
                  <a:srgbClr val="683086"/>
                </a:solidFill>
              </a:rPr>
              <a:t>cybersécurité</a:t>
            </a:r>
            <a:endParaRPr lang="fr-FR" sz="1400" dirty="0">
              <a:solidFill>
                <a:srgbClr val="683086"/>
              </a:solidFill>
            </a:endParaRPr>
          </a:p>
          <a:p>
            <a:pPr marL="742950" lvl="1" indent="-285750">
              <a:spcBef>
                <a:spcPct val="20000"/>
              </a:spcBef>
              <a:buChar char="■"/>
            </a:pPr>
            <a:r>
              <a:rPr lang="fr-FR" sz="1400" dirty="0">
                <a:solidFill>
                  <a:srgbClr val="683086"/>
                </a:solidFill>
              </a:rPr>
              <a:t>Des nouvelles formes d’organisations et de </a:t>
            </a:r>
            <a:r>
              <a:rPr lang="fr-FR" sz="1400" b="1" dirty="0">
                <a:solidFill>
                  <a:srgbClr val="683086"/>
                </a:solidFill>
              </a:rPr>
              <a:t>salariat</a:t>
            </a:r>
          </a:p>
          <a:p>
            <a:pPr marL="742950" lvl="1" indent="-285750">
              <a:spcBef>
                <a:spcPct val="20000"/>
              </a:spcBef>
              <a:buChar char="■"/>
            </a:pPr>
            <a:r>
              <a:rPr lang="fr-FR" sz="1400" b="1" dirty="0">
                <a:solidFill>
                  <a:srgbClr val="683086"/>
                </a:solidFill>
              </a:rPr>
              <a:t>L’éthique professionnelle</a:t>
            </a:r>
          </a:p>
          <a:p>
            <a:pPr marL="742950" lvl="1" indent="-285750">
              <a:spcBef>
                <a:spcPct val="20000"/>
              </a:spcBef>
              <a:buChar char="■"/>
            </a:pPr>
            <a:r>
              <a:rPr lang="fr-FR" sz="1400" dirty="0">
                <a:solidFill>
                  <a:srgbClr val="683086"/>
                </a:solidFill>
              </a:rPr>
              <a:t>Le maintien de </a:t>
            </a:r>
            <a:r>
              <a:rPr lang="fr-FR" sz="1400" b="1" dirty="0">
                <a:solidFill>
                  <a:srgbClr val="683086"/>
                </a:solidFill>
              </a:rPr>
              <a:t>l’employabilité</a:t>
            </a:r>
            <a:r>
              <a:rPr lang="fr-FR" sz="1400" dirty="0">
                <a:solidFill>
                  <a:srgbClr val="683086"/>
                </a:solidFill>
              </a:rPr>
              <a:t> </a:t>
            </a:r>
          </a:p>
          <a:p>
            <a:pPr marL="742950" lvl="1" indent="-285750">
              <a:spcBef>
                <a:spcPct val="20000"/>
              </a:spcBef>
              <a:buChar char="■"/>
            </a:pPr>
            <a:endParaRPr lang="fr-FR" sz="1400" dirty="0">
              <a:solidFill>
                <a:srgbClr val="683086"/>
              </a:solidFill>
            </a:endParaRPr>
          </a:p>
          <a:p>
            <a:pPr marL="742950" lvl="1" indent="-285750">
              <a:spcBef>
                <a:spcPct val="20000"/>
              </a:spcBef>
              <a:buChar char="■"/>
            </a:pPr>
            <a:endParaRPr lang="fr-FR" sz="1400" dirty="0">
              <a:solidFill>
                <a:srgbClr val="683086"/>
              </a:solidFill>
            </a:endParaRPr>
          </a:p>
          <a:p>
            <a:pPr marL="742950" lvl="1" indent="-285750">
              <a:spcBef>
                <a:spcPct val="20000"/>
              </a:spcBef>
              <a:buChar char="■"/>
            </a:pPr>
            <a:endParaRPr lang="fr-FR" sz="1400" dirty="0">
              <a:solidFill>
                <a:srgbClr val="683086"/>
              </a:solidFill>
            </a:endParaRPr>
          </a:p>
          <a:p>
            <a:pPr marL="742950" lvl="1" indent="-285750">
              <a:spcBef>
                <a:spcPct val="20000"/>
              </a:spcBef>
              <a:buChar char="■"/>
            </a:pPr>
            <a:endParaRPr lang="fr-FR" sz="1400" dirty="0">
              <a:solidFill>
                <a:srgbClr val="683086"/>
              </a:solidFill>
            </a:endParaRPr>
          </a:p>
          <a:p>
            <a:pPr marL="742950" lvl="1" indent="-285750">
              <a:spcBef>
                <a:spcPct val="20000"/>
              </a:spcBef>
              <a:buChar char="■"/>
            </a:pPr>
            <a:endParaRPr lang="fr-FR" sz="1400" dirty="0">
              <a:solidFill>
                <a:srgbClr val="683086"/>
              </a:solidFill>
            </a:endParaRPr>
          </a:p>
          <a:p>
            <a:pPr lvl="2">
              <a:spcBef>
                <a:spcPct val="20000"/>
              </a:spcBef>
            </a:pPr>
            <a:endParaRPr lang="fr-FR" sz="1400" dirty="0">
              <a:solidFill>
                <a:srgbClr val="683086"/>
              </a:solidFill>
            </a:endParaRPr>
          </a:p>
        </p:txBody>
      </p:sp>
    </p:spTree>
    <p:extLst>
      <p:ext uri="{BB962C8B-B14F-4D97-AF65-F5344CB8AC3E}">
        <p14:creationId xmlns:p14="http://schemas.microsoft.com/office/powerpoint/2010/main" val="338860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STRUCTURE DU RÉFÉRENTIEL DES ACTIVITÉS PROFESSIONNELLES</a:t>
            </a:r>
          </a:p>
        </p:txBody>
      </p:sp>
      <p:sp>
        <p:nvSpPr>
          <p:cNvPr id="3" name="Espace réservé du contenu 2"/>
          <p:cNvSpPr>
            <a:spLocks noGrp="1"/>
          </p:cNvSpPr>
          <p:nvPr>
            <p:ph idx="1"/>
          </p:nvPr>
        </p:nvSpPr>
        <p:spPr/>
        <p:txBody>
          <a:bodyPr/>
          <a:lstStyle/>
          <a:p>
            <a:pPr marL="0" indent="0">
              <a:buNone/>
            </a:pPr>
            <a:r>
              <a:rPr lang="fr-FR" dirty="0"/>
              <a:t>Trois domaines d’activité</a:t>
            </a:r>
          </a:p>
          <a:p>
            <a:r>
              <a:rPr lang="fr-FR" dirty="0"/>
              <a:t>Domaine 1 </a:t>
            </a:r>
            <a:r>
              <a:rPr lang="fr-FR" b="1" dirty="0"/>
              <a:t>Support et mise à disposition des services informatiques </a:t>
            </a:r>
            <a:r>
              <a:rPr lang="fr-FR" dirty="0"/>
              <a:t>-</a:t>
            </a:r>
            <a:r>
              <a:rPr lang="fr-FR" b="1" dirty="0"/>
              <a:t> </a:t>
            </a:r>
            <a:r>
              <a:rPr lang="fr-FR" dirty="0"/>
              <a:t>commun aux deux options. </a:t>
            </a:r>
          </a:p>
          <a:p>
            <a:r>
              <a:rPr lang="fr-FR" dirty="0"/>
              <a:t>Domaine 2 - spécifique à chaque option :</a:t>
            </a:r>
          </a:p>
          <a:p>
            <a:pPr lvl="1"/>
            <a:r>
              <a:rPr lang="fr-FR" b="1" dirty="0">
                <a:solidFill>
                  <a:srgbClr val="683086"/>
                </a:solidFill>
              </a:rPr>
              <a:t>Administration des systèmes et des réseaux </a:t>
            </a:r>
            <a:r>
              <a:rPr lang="fr-FR" dirty="0">
                <a:solidFill>
                  <a:srgbClr val="683086"/>
                </a:solidFill>
              </a:rPr>
              <a:t>pour l’option « solutions d’infrastructure, systèmes et réseaux »  </a:t>
            </a:r>
          </a:p>
          <a:p>
            <a:pPr lvl="1"/>
            <a:r>
              <a:rPr lang="fr-FR" b="1" dirty="0">
                <a:solidFill>
                  <a:srgbClr val="683086"/>
                </a:solidFill>
              </a:rPr>
              <a:t>Conception et développement d’applications</a:t>
            </a:r>
            <a:r>
              <a:rPr lang="fr-FR" dirty="0">
                <a:solidFill>
                  <a:srgbClr val="683086"/>
                </a:solidFill>
              </a:rPr>
              <a:t> pour l’option «solutions logicielles et applications métiers » </a:t>
            </a:r>
          </a:p>
          <a:p>
            <a:r>
              <a:rPr lang="fr-FR" dirty="0"/>
              <a:t>Le domaine 3 </a:t>
            </a:r>
            <a:r>
              <a:rPr lang="fr-FR" b="1" dirty="0"/>
              <a:t>Cybersécurité des services informatiques </a:t>
            </a:r>
            <a:r>
              <a:rPr lang="fr-FR" dirty="0"/>
              <a:t>-</a:t>
            </a:r>
            <a:r>
              <a:rPr lang="fr-FR" b="1" dirty="0"/>
              <a:t> </a:t>
            </a:r>
            <a:r>
              <a:rPr lang="fr-FR" dirty="0"/>
              <a:t>commun aux deux options avec certaines activités spécifiques</a:t>
            </a:r>
          </a:p>
          <a:p>
            <a:endParaRPr lang="fr-FR" dirty="0"/>
          </a:p>
          <a:p>
            <a:pPr lvl="1"/>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6</a:t>
            </a:fld>
            <a:endParaRPr lang="fr-FR"/>
          </a:p>
        </p:txBody>
      </p:sp>
    </p:spTree>
    <p:extLst>
      <p:ext uri="{BB962C8B-B14F-4D97-AF65-F5344CB8AC3E}">
        <p14:creationId xmlns:p14="http://schemas.microsoft.com/office/powerpoint/2010/main" val="3958892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BD04C0-9359-459B-8CE5-2787D9A1289C}"/>
              </a:ext>
            </a:extLst>
          </p:cNvPr>
          <p:cNvSpPr>
            <a:spLocks noGrp="1"/>
          </p:cNvSpPr>
          <p:nvPr>
            <p:ph type="title"/>
          </p:nvPr>
        </p:nvSpPr>
        <p:spPr/>
        <p:txBody>
          <a:bodyPr/>
          <a:lstStyle/>
          <a:p>
            <a:endParaRPr lang="fr-FR"/>
          </a:p>
        </p:txBody>
      </p:sp>
      <p:sp>
        <p:nvSpPr>
          <p:cNvPr id="4" name="Espace réservé du texte 3">
            <a:extLst>
              <a:ext uri="{FF2B5EF4-FFF2-40B4-BE49-F238E27FC236}">
                <a16:creationId xmlns:a16="http://schemas.microsoft.com/office/drawing/2014/main" id="{3AF0BD8D-E1A5-4FD3-B96C-802CF7E72689}"/>
              </a:ext>
            </a:extLst>
          </p:cNvPr>
          <p:cNvSpPr>
            <a:spLocks noGrp="1"/>
          </p:cNvSpPr>
          <p:nvPr>
            <p:ph type="body" sz="half" idx="2"/>
          </p:nvPr>
        </p:nvSpPr>
        <p:spPr/>
        <p:txBody>
          <a:bodyPr/>
          <a:lstStyle/>
          <a:p>
            <a:endParaRPr lang="fr-FR"/>
          </a:p>
        </p:txBody>
      </p:sp>
      <p:sp>
        <p:nvSpPr>
          <p:cNvPr id="5" name="Espace réservé du numéro de diapositive 4">
            <a:extLst>
              <a:ext uri="{FF2B5EF4-FFF2-40B4-BE49-F238E27FC236}">
                <a16:creationId xmlns:a16="http://schemas.microsoft.com/office/drawing/2014/main" id="{D9DF9E76-2B83-4445-BAE6-00CA9B16660A}"/>
              </a:ext>
            </a:extLst>
          </p:cNvPr>
          <p:cNvSpPr>
            <a:spLocks noGrp="1"/>
          </p:cNvSpPr>
          <p:nvPr>
            <p:ph type="sldNum" sz="quarter" idx="12"/>
          </p:nvPr>
        </p:nvSpPr>
        <p:spPr/>
        <p:txBody>
          <a:bodyPr/>
          <a:lstStyle/>
          <a:p>
            <a:fld id="{A786685B-2977-D546-9E3D-3CA676A47F0C}" type="slidenum">
              <a:rPr lang="fr-FR" smtClean="0"/>
              <a:t>7</a:t>
            </a:fld>
            <a:endParaRPr lang="fr-FR"/>
          </a:p>
        </p:txBody>
      </p:sp>
      <p:pic>
        <p:nvPicPr>
          <p:cNvPr id="6" name="Image 5">
            <a:extLst>
              <a:ext uri="{FF2B5EF4-FFF2-40B4-BE49-F238E27FC236}">
                <a16:creationId xmlns:a16="http://schemas.microsoft.com/office/drawing/2014/main" id="{C74E3BF9-C70A-4C08-8E82-F7FCFF89BE60}"/>
              </a:ext>
            </a:extLst>
          </p:cNvPr>
          <p:cNvPicPr>
            <a:picLocks noChangeAspect="1"/>
          </p:cNvPicPr>
          <p:nvPr/>
        </p:nvPicPr>
        <p:blipFill>
          <a:blip r:embed="rId2"/>
          <a:stretch>
            <a:fillRect/>
          </a:stretch>
        </p:blipFill>
        <p:spPr>
          <a:xfrm>
            <a:off x="443060" y="0"/>
            <a:ext cx="8512403" cy="6858000"/>
          </a:xfrm>
          <a:prstGeom prst="rect">
            <a:avLst/>
          </a:prstGeom>
        </p:spPr>
      </p:pic>
    </p:spTree>
    <p:extLst>
      <p:ext uri="{BB962C8B-B14F-4D97-AF65-F5344CB8AC3E}">
        <p14:creationId xmlns:p14="http://schemas.microsoft.com/office/powerpoint/2010/main" val="2940553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 structure du diplôme</a:t>
            </a:r>
          </a:p>
        </p:txBody>
      </p:sp>
      <p:sp>
        <p:nvSpPr>
          <p:cNvPr id="3" name="Espace réservé du contenu 2"/>
          <p:cNvSpPr>
            <a:spLocks noGrp="1"/>
          </p:cNvSpPr>
          <p:nvPr>
            <p:ph idx="1"/>
          </p:nvPr>
        </p:nvSpPr>
        <p:spPr/>
        <p:txBody>
          <a:bodyPr/>
          <a:lstStyle/>
          <a:p>
            <a:r>
              <a:rPr lang="fr-FR" dirty="0"/>
              <a:t>Trois domaines d’activité par option du diplôme</a:t>
            </a:r>
          </a:p>
          <a:p>
            <a:r>
              <a:rPr lang="fr-FR" dirty="0"/>
              <a:t>Trois blocs de compétences professionnelles par option</a:t>
            </a:r>
          </a:p>
          <a:p>
            <a:pPr lvl="1"/>
            <a:r>
              <a:rPr lang="fr-FR" dirty="0"/>
              <a:t>Chaque bloc correspond à un domaine d’activités</a:t>
            </a:r>
          </a:p>
          <a:p>
            <a:pPr lvl="1"/>
            <a:r>
              <a:rPr lang="fr-FR" dirty="0"/>
              <a:t>Chaque activité est associée à une compétence</a:t>
            </a:r>
          </a:p>
          <a:p>
            <a:pPr lvl="1"/>
            <a:r>
              <a:rPr lang="fr-FR" dirty="0"/>
              <a:t>Chaque compétence est explicitée par différents éléments</a:t>
            </a:r>
          </a:p>
          <a:p>
            <a:r>
              <a:rPr lang="fr-FR" dirty="0"/>
              <a:t> Quatre blocs d’enseignement général</a:t>
            </a:r>
          </a:p>
          <a:p>
            <a:r>
              <a:rPr lang="fr-FR" dirty="0"/>
              <a:t>Les épreuves, ce qui change</a:t>
            </a:r>
          </a:p>
          <a:p>
            <a:pPr lvl="1"/>
            <a:r>
              <a:rPr lang="fr-FR" dirty="0"/>
              <a:t>Une épreuve de culture économique, juridique et managériale</a:t>
            </a:r>
          </a:p>
          <a:p>
            <a:pPr lvl="1"/>
            <a:r>
              <a:rPr lang="fr-FR" dirty="0"/>
              <a:t>Évolution de la certification en mathématiques</a:t>
            </a:r>
          </a:p>
          <a:p>
            <a:pPr lvl="1"/>
            <a:r>
              <a:rPr lang="fr-FR" dirty="0"/>
              <a:t>Une épreuve par bloc professionnel</a:t>
            </a:r>
          </a:p>
          <a:p>
            <a:pPr lvl="1"/>
            <a:endParaRPr lang="fr-FR" dirty="0"/>
          </a:p>
          <a:p>
            <a:pPr marL="457200" lvl="1" indent="0">
              <a:buNone/>
            </a:pPr>
            <a:r>
              <a:rPr lang="fr-FR" dirty="0">
                <a:hlinkClick r:id="rId3" action="ppaction://hlinkfile"/>
              </a:rPr>
              <a:t>Représentation synthétique du diplôme</a:t>
            </a:r>
            <a:endParaRPr lang="fr-FR" dirty="0"/>
          </a:p>
          <a:p>
            <a:pPr lvl="1"/>
            <a:endParaRPr lang="fr-FR" dirty="0"/>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8</a:t>
            </a:fld>
            <a:endParaRPr lang="fr-FR"/>
          </a:p>
        </p:txBody>
      </p:sp>
      <p:sp>
        <p:nvSpPr>
          <p:cNvPr id="5" name="ZoneTexte 4"/>
          <p:cNvSpPr txBox="1"/>
          <p:nvPr/>
        </p:nvSpPr>
        <p:spPr>
          <a:xfrm>
            <a:off x="6716110" y="2317531"/>
            <a:ext cx="1639614" cy="369332"/>
          </a:xfrm>
          <a:prstGeom prst="rect">
            <a:avLst/>
          </a:prstGeom>
          <a:noFill/>
        </p:spPr>
        <p:txBody>
          <a:bodyPr wrap="square" rtlCol="0">
            <a:spAutoFit/>
          </a:bodyPr>
          <a:lstStyle/>
          <a:p>
            <a:r>
              <a:rPr lang="fr-FR" dirty="0">
                <a:hlinkClick r:id="rId4" action="ppaction://hlinksldjump"/>
              </a:rPr>
              <a:t>Exemple</a:t>
            </a:r>
            <a:endParaRPr lang="fr-FR" dirty="0"/>
          </a:p>
        </p:txBody>
      </p:sp>
    </p:spTree>
    <p:extLst>
      <p:ext uri="{BB962C8B-B14F-4D97-AF65-F5344CB8AC3E}">
        <p14:creationId xmlns:p14="http://schemas.microsoft.com/office/powerpoint/2010/main" val="411518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L’organisation de la formation</a:t>
            </a:r>
          </a:p>
        </p:txBody>
      </p:sp>
      <p:sp>
        <p:nvSpPr>
          <p:cNvPr id="3" name="Espace réservé du contenu 2"/>
          <p:cNvSpPr>
            <a:spLocks noGrp="1"/>
          </p:cNvSpPr>
          <p:nvPr>
            <p:ph idx="1"/>
          </p:nvPr>
        </p:nvSpPr>
        <p:spPr/>
        <p:txBody>
          <a:bodyPr>
            <a:normAutofit fontScale="92500" lnSpcReduction="20000"/>
          </a:bodyPr>
          <a:lstStyle/>
          <a:p>
            <a:r>
              <a:rPr lang="fr-FR" dirty="0"/>
              <a:t>La formation générale</a:t>
            </a:r>
          </a:p>
          <a:p>
            <a:pPr lvl="1"/>
            <a:r>
              <a:rPr lang="fr-FR" dirty="0"/>
              <a:t>Culture générale et expression</a:t>
            </a:r>
          </a:p>
          <a:p>
            <a:pPr lvl="1"/>
            <a:r>
              <a:rPr lang="fr-FR" dirty="0"/>
              <a:t>Langue anglaise</a:t>
            </a:r>
          </a:p>
          <a:p>
            <a:pPr lvl="1"/>
            <a:r>
              <a:rPr lang="fr-FR" dirty="0"/>
              <a:t>Mathématiques</a:t>
            </a:r>
          </a:p>
          <a:p>
            <a:pPr lvl="1"/>
            <a:r>
              <a:rPr lang="fr-FR" dirty="0"/>
              <a:t>Culture économique, juridique et managériale</a:t>
            </a:r>
          </a:p>
          <a:p>
            <a:r>
              <a:rPr lang="fr-FR" dirty="0"/>
              <a:t>La formation associée aux blocs professionnels</a:t>
            </a:r>
          </a:p>
          <a:p>
            <a:pPr lvl="1"/>
            <a:r>
              <a:rPr lang="fr-FR" dirty="0"/>
              <a:t>Support et mise à disposition de services informatiques</a:t>
            </a:r>
          </a:p>
          <a:p>
            <a:pPr lvl="1"/>
            <a:r>
              <a:rPr lang="fr-FR" dirty="0"/>
              <a:t>Administration des systèmes et des réseaux OU</a:t>
            </a:r>
          </a:p>
          <a:p>
            <a:pPr lvl="1"/>
            <a:r>
              <a:rPr lang="fr-FR" dirty="0"/>
              <a:t>Conception et développement d’application</a:t>
            </a:r>
          </a:p>
          <a:p>
            <a:pPr lvl="1"/>
            <a:r>
              <a:rPr lang="fr-FR" dirty="0"/>
              <a:t>Cybersécurité des services informatiques</a:t>
            </a:r>
          </a:p>
          <a:p>
            <a:pPr lvl="1"/>
            <a:r>
              <a:rPr lang="fr-FR" dirty="0"/>
              <a:t>Culture économique, juridique et managériale appliquée</a:t>
            </a:r>
          </a:p>
          <a:p>
            <a:r>
              <a:rPr lang="fr-FR" dirty="0"/>
              <a:t>L’acquisition de la professionnalité</a:t>
            </a:r>
          </a:p>
          <a:p>
            <a:pPr lvl="1"/>
            <a:r>
              <a:rPr lang="fr-FR" dirty="0"/>
              <a:t>Les stages</a:t>
            </a:r>
          </a:p>
          <a:p>
            <a:pPr lvl="1"/>
            <a:r>
              <a:rPr lang="fr-FR" dirty="0"/>
              <a:t>Les ateliers de professionnalisation </a:t>
            </a:r>
          </a:p>
          <a:p>
            <a:pPr lvl="1"/>
            <a:r>
              <a:rPr lang="fr-FR" dirty="0"/>
              <a:t>Un enseignement facultatif  de parcours de certification complémentaire</a:t>
            </a:r>
          </a:p>
          <a:p>
            <a:r>
              <a:rPr lang="fr-FR" dirty="0"/>
              <a:t>Une enseignement facultatif de deuxième langue vivante</a:t>
            </a:r>
          </a:p>
          <a:p>
            <a:r>
              <a:rPr lang="fr-FR" dirty="0"/>
              <a:t>Un enseignement facultatif de mathématiques approfondies </a:t>
            </a:r>
            <a:r>
              <a:rPr lang="fr-FR" sz="1500" dirty="0">
                <a:solidFill>
                  <a:schemeClr val="tx1"/>
                </a:solidFill>
              </a:rPr>
              <a:t>pour celles et ceux qui veulent poursuivre leurs études</a:t>
            </a:r>
          </a:p>
        </p:txBody>
      </p:sp>
      <p:sp>
        <p:nvSpPr>
          <p:cNvPr id="4" name="Espace réservé du numéro de diapositive 3"/>
          <p:cNvSpPr>
            <a:spLocks noGrp="1"/>
          </p:cNvSpPr>
          <p:nvPr>
            <p:ph type="sldNum" sz="quarter" idx="12"/>
          </p:nvPr>
        </p:nvSpPr>
        <p:spPr/>
        <p:txBody>
          <a:bodyPr/>
          <a:lstStyle/>
          <a:p>
            <a:fld id="{A786685B-2977-D546-9E3D-3CA676A47F0C}" type="slidenum">
              <a:rPr lang="fr-FR" smtClean="0"/>
              <a:t>9</a:t>
            </a:fld>
            <a:endParaRPr lang="fr-FR"/>
          </a:p>
        </p:txBody>
      </p:sp>
    </p:spTree>
    <p:extLst>
      <p:ext uri="{BB962C8B-B14F-4D97-AF65-F5344CB8AC3E}">
        <p14:creationId xmlns:p14="http://schemas.microsoft.com/office/powerpoint/2010/main" val="1596013398"/>
      </p:ext>
    </p:extLst>
  </p:cSld>
  <p:clrMapOvr>
    <a:masterClrMapping/>
  </p:clrMapOvr>
</p:sld>
</file>

<file path=ppt/theme/theme1.xml><?xml version="1.0" encoding="utf-8"?>
<a:theme xmlns:a="http://schemas.openxmlformats.org/drawingml/2006/main" name="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age de sous-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_pages de contenu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1995</TotalTime>
  <Words>962</Words>
  <Application>Microsoft Office PowerPoint</Application>
  <PresentationFormat>Affichage à l'écran (4:3)</PresentationFormat>
  <Paragraphs>189</Paragraphs>
  <Slides>16</Slides>
  <Notes>10</Notes>
  <HiddenSlides>0</HiddenSlides>
  <MMClips>0</MMClips>
  <ScaleCrop>false</ScaleCrop>
  <HeadingPairs>
    <vt:vector size="6" baseType="variant">
      <vt:variant>
        <vt:lpstr>Polices utilisées</vt:lpstr>
      </vt:variant>
      <vt:variant>
        <vt:i4>4</vt:i4>
      </vt:variant>
      <vt:variant>
        <vt:lpstr>Thème</vt:lpstr>
      </vt:variant>
      <vt:variant>
        <vt:i4>7</vt:i4>
      </vt:variant>
      <vt:variant>
        <vt:lpstr>Titres des diapositives</vt:lpstr>
      </vt:variant>
      <vt:variant>
        <vt:i4>16</vt:i4>
      </vt:variant>
    </vt:vector>
  </HeadingPairs>
  <TitlesOfParts>
    <vt:vector size="27" baseType="lpstr">
      <vt:lpstr>Arial</vt:lpstr>
      <vt:lpstr>Arial Italic</vt:lpstr>
      <vt:lpstr>Calibri</vt:lpstr>
      <vt:lpstr>Wingdings</vt:lpstr>
      <vt:lpstr>pages de contenus</vt:lpstr>
      <vt:lpstr>page de presentation et de partie</vt:lpstr>
      <vt:lpstr>page de sous-partie</vt:lpstr>
      <vt:lpstr>1_pages de contenus</vt:lpstr>
      <vt:lpstr>1_page de presentation et de partie</vt:lpstr>
      <vt:lpstr>2_page de presentation et de partie</vt:lpstr>
      <vt:lpstr>2_pages de contenus</vt:lpstr>
      <vt:lpstr>BTS Services informatiques aux organisations</vt:lpstr>
      <vt:lpstr>LE BTS Services informatiques aux organisations</vt:lpstr>
      <vt:lpstr>Le processus d’élaboration du diplôme</vt:lpstr>
      <vt:lpstr>CONTEXTE ET MODALITÉ de la rÉVISION</vt:lpstr>
      <vt:lpstr>LES BESOINS D’ÉVOLUTION</vt:lpstr>
      <vt:lpstr>STRUCTURE DU RÉFÉRENTIEL DES ACTIVITÉS PROFESSIONNELLES</vt:lpstr>
      <vt:lpstr>Présentation PowerPoint</vt:lpstr>
      <vt:lpstr>LA structure du diplôme</vt:lpstr>
      <vt:lpstr>L’organisation de la formation</vt:lpstr>
      <vt:lpstr>L’accompagnement des équipes enseignantes</vt:lpstr>
      <vt:lpstr>Une révision ou une rénovation ? </vt:lpstr>
      <vt:lpstr>Une rénovation car des changements significatifs</vt:lpstr>
      <vt:lpstr>Un accompagnement sur quoi ?</vt:lpstr>
      <vt:lpstr>Contact  Christine Gaubert-Macon christine.gaubert-macon@education.gouv.fr  www.education.gouv.fr</vt:lpstr>
      <vt:lpstr>EXTRAIT DU Référentiel de COMPÉTENCES</vt:lpstr>
      <vt:lpstr>EXTRAIT DU Référentiel de certification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Administrateur MEN</dc:creator>
  <cp:lastModifiedBy>Eric Deschaintre</cp:lastModifiedBy>
  <cp:revision>354</cp:revision>
  <cp:lastPrinted>2018-01-22T15:32:55Z</cp:lastPrinted>
  <dcterms:created xsi:type="dcterms:W3CDTF">2015-02-04T10:43:31Z</dcterms:created>
  <dcterms:modified xsi:type="dcterms:W3CDTF">2019-05-20T20:36:47Z</dcterms:modified>
</cp:coreProperties>
</file>